
<file path=[Content_Types].xml><?xml version="1.0" encoding="utf-8"?>
<Types xmlns="http://schemas.openxmlformats.org/package/2006/content-types">
  <Default Extension="png" ContentType="image/png"/>
  <Default Extension="svg" ContentType="image/svg+xml"/>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63" r:id="rId4"/>
    <p:sldId id="318" r:id="rId5"/>
    <p:sldId id="285" r:id="rId6"/>
    <p:sldId id="317" r:id="rId7"/>
    <p:sldId id="319" r:id="rId8"/>
    <p:sldId id="320" r:id="rId9"/>
    <p:sldId id="321" r:id="rId10"/>
    <p:sldId id="324" r:id="rId11"/>
    <p:sldId id="299" r:id="rId12"/>
    <p:sldId id="32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4140" autoAdjust="0"/>
  </p:normalViewPr>
  <p:slideViewPr>
    <p:cSldViewPr snapToGrid="0">
      <p:cViewPr varScale="1">
        <p:scale>
          <a:sx n="55" d="100"/>
          <a:sy n="55" d="100"/>
        </p:scale>
        <p:origin x="1699"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694C36-28BE-4D04-B295-54EDE4406BE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C9DD820-CA82-4594-B475-6915CA155761}">
      <dgm:prSet/>
      <dgm:spPr/>
      <dgm:t>
        <a:bodyPr/>
        <a:lstStyle/>
        <a:p>
          <a:r>
            <a:rPr lang="en-GB" b="0"/>
            <a:t>the ability to understand and express feelings.</a:t>
          </a:r>
          <a:endParaRPr lang="en-US"/>
        </a:p>
      </dgm:t>
    </dgm:pt>
    <dgm:pt modelId="{AC745F34-F2D9-4BA4-ABC7-B447FFD5BF5A}" type="parTrans" cxnId="{EFBB4804-4B36-4699-BFCA-1991D154B372}">
      <dgm:prSet/>
      <dgm:spPr/>
      <dgm:t>
        <a:bodyPr/>
        <a:lstStyle/>
        <a:p>
          <a:endParaRPr lang="en-US"/>
        </a:p>
      </dgm:t>
    </dgm:pt>
    <dgm:pt modelId="{A246AA47-F7D4-4B31-A91B-CAD1231A1F25}" type="sibTrans" cxnId="{EFBB4804-4B36-4699-BFCA-1991D154B372}">
      <dgm:prSet/>
      <dgm:spPr/>
      <dgm:t>
        <a:bodyPr/>
        <a:lstStyle/>
        <a:p>
          <a:endParaRPr lang="en-US"/>
        </a:p>
      </dgm:t>
    </dgm:pt>
    <dgm:pt modelId="{E37D111A-B9AA-4EF2-8645-02ADDE3C281C}">
      <dgm:prSet/>
      <dgm:spPr/>
      <dgm:t>
        <a:bodyPr/>
        <a:lstStyle/>
        <a:p>
          <a:r>
            <a:rPr lang="en-GB" b="0"/>
            <a:t>having self-awareness and recognition of one's own feelings and knowing how to manage them</a:t>
          </a:r>
          <a:endParaRPr lang="en-US"/>
        </a:p>
      </dgm:t>
    </dgm:pt>
    <dgm:pt modelId="{0CC3CE6D-C5E9-47ED-A336-AAE0BF9A3C9A}" type="parTrans" cxnId="{3BB5E34F-B3A9-4EA0-873C-95184063544B}">
      <dgm:prSet/>
      <dgm:spPr/>
      <dgm:t>
        <a:bodyPr/>
        <a:lstStyle/>
        <a:p>
          <a:endParaRPr lang="en-US"/>
        </a:p>
      </dgm:t>
    </dgm:pt>
    <dgm:pt modelId="{E1395433-72B4-43C6-A098-75C557B6326B}" type="sibTrans" cxnId="{3BB5E34F-B3A9-4EA0-873C-95184063544B}">
      <dgm:prSet/>
      <dgm:spPr/>
      <dgm:t>
        <a:bodyPr/>
        <a:lstStyle/>
        <a:p>
          <a:endParaRPr lang="en-US"/>
        </a:p>
      </dgm:t>
    </dgm:pt>
    <dgm:pt modelId="{8693FDE8-B969-44A2-95A5-1575BC2BAD8E}">
      <dgm:prSet/>
      <dgm:spPr/>
      <dgm:t>
        <a:bodyPr/>
        <a:lstStyle/>
        <a:p>
          <a:r>
            <a:rPr lang="en-GB"/>
            <a:t>Emotions influence our attention, memory, learning, decision making, and relationships. </a:t>
          </a:r>
          <a:endParaRPr lang="en-US"/>
        </a:p>
      </dgm:t>
    </dgm:pt>
    <dgm:pt modelId="{035CF9F9-D9B6-4841-8991-B4ABE6E7C162}" type="parTrans" cxnId="{9853EB2C-EC8B-4CB9-8A0B-8CD6244F3C77}">
      <dgm:prSet/>
      <dgm:spPr/>
      <dgm:t>
        <a:bodyPr/>
        <a:lstStyle/>
        <a:p>
          <a:endParaRPr lang="en-US"/>
        </a:p>
      </dgm:t>
    </dgm:pt>
    <dgm:pt modelId="{61D858EB-817B-4FA5-97D7-ACD5DED497F0}" type="sibTrans" cxnId="{9853EB2C-EC8B-4CB9-8A0B-8CD6244F3C77}">
      <dgm:prSet/>
      <dgm:spPr/>
      <dgm:t>
        <a:bodyPr/>
        <a:lstStyle/>
        <a:p>
          <a:endParaRPr lang="en-US"/>
        </a:p>
      </dgm:t>
    </dgm:pt>
    <dgm:pt modelId="{55BF6C09-2328-4858-A9D6-45A8ED7ED834}" type="pres">
      <dgm:prSet presAssocID="{D6694C36-28BE-4D04-B295-54EDE4406BEB}" presName="root" presStyleCnt="0">
        <dgm:presLayoutVars>
          <dgm:dir/>
          <dgm:resizeHandles val="exact"/>
        </dgm:presLayoutVars>
      </dgm:prSet>
      <dgm:spPr/>
    </dgm:pt>
    <dgm:pt modelId="{B8CDB3A4-CE4C-4BBE-9429-13A97C838B9F}" type="pres">
      <dgm:prSet presAssocID="{7C9DD820-CA82-4594-B475-6915CA155761}" presName="compNode" presStyleCnt="0"/>
      <dgm:spPr/>
    </dgm:pt>
    <dgm:pt modelId="{E2EFE966-062A-49F4-8B94-78D4CC0CF68F}" type="pres">
      <dgm:prSet presAssocID="{7C9DD820-CA82-4594-B475-6915CA155761}" presName="bgRect" presStyleLbl="bgShp" presStyleIdx="0" presStyleCnt="3"/>
      <dgm:spPr/>
    </dgm:pt>
    <dgm:pt modelId="{DAE1A9C0-CCB0-4A09-833B-CA378EC5BB96}" type="pres">
      <dgm:prSet presAssocID="{7C9DD820-CA82-4594-B475-6915CA15576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ma"/>
        </a:ext>
      </dgm:extLst>
    </dgm:pt>
    <dgm:pt modelId="{3CDA1F0A-1066-4C44-8ED3-EE1FA6F0C517}" type="pres">
      <dgm:prSet presAssocID="{7C9DD820-CA82-4594-B475-6915CA155761}" presName="spaceRect" presStyleCnt="0"/>
      <dgm:spPr/>
    </dgm:pt>
    <dgm:pt modelId="{5B7BF208-AF91-4687-8328-886F3D874F14}" type="pres">
      <dgm:prSet presAssocID="{7C9DD820-CA82-4594-B475-6915CA155761}" presName="parTx" presStyleLbl="revTx" presStyleIdx="0" presStyleCnt="3">
        <dgm:presLayoutVars>
          <dgm:chMax val="0"/>
          <dgm:chPref val="0"/>
        </dgm:presLayoutVars>
      </dgm:prSet>
      <dgm:spPr/>
    </dgm:pt>
    <dgm:pt modelId="{CA8FD0CB-931D-4204-82DB-3FC7C3E99D59}" type="pres">
      <dgm:prSet presAssocID="{A246AA47-F7D4-4B31-A91B-CAD1231A1F25}" presName="sibTrans" presStyleCnt="0"/>
      <dgm:spPr/>
    </dgm:pt>
    <dgm:pt modelId="{9CED38D9-55F8-444E-A0E2-749968EA26EA}" type="pres">
      <dgm:prSet presAssocID="{E37D111A-B9AA-4EF2-8645-02ADDE3C281C}" presName="compNode" presStyleCnt="0"/>
      <dgm:spPr/>
    </dgm:pt>
    <dgm:pt modelId="{0C7E3404-B6B6-41C5-BD6C-23E65C219810}" type="pres">
      <dgm:prSet presAssocID="{E37D111A-B9AA-4EF2-8645-02ADDE3C281C}" presName="bgRect" presStyleLbl="bgShp" presStyleIdx="1" presStyleCnt="3"/>
      <dgm:spPr/>
    </dgm:pt>
    <dgm:pt modelId="{9E57EAB3-8EFB-4CC5-B580-BC09F6652FEE}" type="pres">
      <dgm:prSet presAssocID="{E37D111A-B9AA-4EF2-8645-02ADDE3C281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01081FD2-0C19-450B-A9B8-A674BADF617E}" type="pres">
      <dgm:prSet presAssocID="{E37D111A-B9AA-4EF2-8645-02ADDE3C281C}" presName="spaceRect" presStyleCnt="0"/>
      <dgm:spPr/>
    </dgm:pt>
    <dgm:pt modelId="{676E2C32-37EC-463C-9051-FEEB803716E6}" type="pres">
      <dgm:prSet presAssocID="{E37D111A-B9AA-4EF2-8645-02ADDE3C281C}" presName="parTx" presStyleLbl="revTx" presStyleIdx="1" presStyleCnt="3">
        <dgm:presLayoutVars>
          <dgm:chMax val="0"/>
          <dgm:chPref val="0"/>
        </dgm:presLayoutVars>
      </dgm:prSet>
      <dgm:spPr/>
    </dgm:pt>
    <dgm:pt modelId="{FB969077-F956-4D07-AAF8-9B1D587E27CB}" type="pres">
      <dgm:prSet presAssocID="{E1395433-72B4-43C6-A098-75C557B6326B}" presName="sibTrans" presStyleCnt="0"/>
      <dgm:spPr/>
    </dgm:pt>
    <dgm:pt modelId="{2BB7ED81-8263-4AFC-A068-D7FBD4FEB3E0}" type="pres">
      <dgm:prSet presAssocID="{8693FDE8-B969-44A2-95A5-1575BC2BAD8E}" presName="compNode" presStyleCnt="0"/>
      <dgm:spPr/>
    </dgm:pt>
    <dgm:pt modelId="{3A6B3E3B-F4D8-412E-B10D-7E2DF9087697}" type="pres">
      <dgm:prSet presAssocID="{8693FDE8-B969-44A2-95A5-1575BC2BAD8E}" presName="bgRect" presStyleLbl="bgShp" presStyleIdx="2" presStyleCnt="3"/>
      <dgm:spPr/>
    </dgm:pt>
    <dgm:pt modelId="{AC6E790F-EC80-4AEB-8027-2B92003DF008}" type="pres">
      <dgm:prSet presAssocID="{8693FDE8-B969-44A2-95A5-1575BC2BAD8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rvous Face with Solid Fill"/>
        </a:ext>
      </dgm:extLst>
    </dgm:pt>
    <dgm:pt modelId="{567B5DB0-B304-4902-AC99-C8A38DB98847}" type="pres">
      <dgm:prSet presAssocID="{8693FDE8-B969-44A2-95A5-1575BC2BAD8E}" presName="spaceRect" presStyleCnt="0"/>
      <dgm:spPr/>
    </dgm:pt>
    <dgm:pt modelId="{C97A93E8-AC8E-4275-8D3B-97C6A80317EC}" type="pres">
      <dgm:prSet presAssocID="{8693FDE8-B969-44A2-95A5-1575BC2BAD8E}" presName="parTx" presStyleLbl="revTx" presStyleIdx="2" presStyleCnt="3">
        <dgm:presLayoutVars>
          <dgm:chMax val="0"/>
          <dgm:chPref val="0"/>
        </dgm:presLayoutVars>
      </dgm:prSet>
      <dgm:spPr/>
    </dgm:pt>
  </dgm:ptLst>
  <dgm:cxnLst>
    <dgm:cxn modelId="{EFBB4804-4B36-4699-BFCA-1991D154B372}" srcId="{D6694C36-28BE-4D04-B295-54EDE4406BEB}" destId="{7C9DD820-CA82-4594-B475-6915CA155761}" srcOrd="0" destOrd="0" parTransId="{AC745F34-F2D9-4BA4-ABC7-B447FFD5BF5A}" sibTransId="{A246AA47-F7D4-4B31-A91B-CAD1231A1F25}"/>
    <dgm:cxn modelId="{9853EB2C-EC8B-4CB9-8A0B-8CD6244F3C77}" srcId="{D6694C36-28BE-4D04-B295-54EDE4406BEB}" destId="{8693FDE8-B969-44A2-95A5-1575BC2BAD8E}" srcOrd="2" destOrd="0" parTransId="{035CF9F9-D9B6-4841-8991-B4ABE6E7C162}" sibTransId="{61D858EB-817B-4FA5-97D7-ACD5DED497F0}"/>
    <dgm:cxn modelId="{71A6E63A-EDF5-4DFD-9AF2-A5C6B5F5CDAD}" type="presOf" srcId="{8693FDE8-B969-44A2-95A5-1575BC2BAD8E}" destId="{C97A93E8-AC8E-4275-8D3B-97C6A80317EC}" srcOrd="0" destOrd="0" presId="urn:microsoft.com/office/officeart/2018/2/layout/IconVerticalSolidList"/>
    <dgm:cxn modelId="{3BB5E34F-B3A9-4EA0-873C-95184063544B}" srcId="{D6694C36-28BE-4D04-B295-54EDE4406BEB}" destId="{E37D111A-B9AA-4EF2-8645-02ADDE3C281C}" srcOrd="1" destOrd="0" parTransId="{0CC3CE6D-C5E9-47ED-A336-AAE0BF9A3C9A}" sibTransId="{E1395433-72B4-43C6-A098-75C557B6326B}"/>
    <dgm:cxn modelId="{BDF22E51-E3C8-4EB6-8272-C4C86570E788}" type="presOf" srcId="{7C9DD820-CA82-4594-B475-6915CA155761}" destId="{5B7BF208-AF91-4687-8328-886F3D874F14}" srcOrd="0" destOrd="0" presId="urn:microsoft.com/office/officeart/2018/2/layout/IconVerticalSolidList"/>
    <dgm:cxn modelId="{3F2BD372-0C6D-45D9-AFB6-6E5BF63288F6}" type="presOf" srcId="{E37D111A-B9AA-4EF2-8645-02ADDE3C281C}" destId="{676E2C32-37EC-463C-9051-FEEB803716E6}" srcOrd="0" destOrd="0" presId="urn:microsoft.com/office/officeart/2018/2/layout/IconVerticalSolidList"/>
    <dgm:cxn modelId="{43683ECF-1838-4AC4-B24F-6E2F0006BC9A}" type="presOf" srcId="{D6694C36-28BE-4D04-B295-54EDE4406BEB}" destId="{55BF6C09-2328-4858-A9D6-45A8ED7ED834}" srcOrd="0" destOrd="0" presId="urn:microsoft.com/office/officeart/2018/2/layout/IconVerticalSolidList"/>
    <dgm:cxn modelId="{C02A0C0E-DB98-4DA3-A704-966B4B903797}" type="presParOf" srcId="{55BF6C09-2328-4858-A9D6-45A8ED7ED834}" destId="{B8CDB3A4-CE4C-4BBE-9429-13A97C838B9F}" srcOrd="0" destOrd="0" presId="urn:microsoft.com/office/officeart/2018/2/layout/IconVerticalSolidList"/>
    <dgm:cxn modelId="{1F8D54EC-A85A-4903-A62D-DF79008B73B6}" type="presParOf" srcId="{B8CDB3A4-CE4C-4BBE-9429-13A97C838B9F}" destId="{E2EFE966-062A-49F4-8B94-78D4CC0CF68F}" srcOrd="0" destOrd="0" presId="urn:microsoft.com/office/officeart/2018/2/layout/IconVerticalSolidList"/>
    <dgm:cxn modelId="{85B04451-8153-41E4-BA7D-C8103583684B}" type="presParOf" srcId="{B8CDB3A4-CE4C-4BBE-9429-13A97C838B9F}" destId="{DAE1A9C0-CCB0-4A09-833B-CA378EC5BB96}" srcOrd="1" destOrd="0" presId="urn:microsoft.com/office/officeart/2018/2/layout/IconVerticalSolidList"/>
    <dgm:cxn modelId="{0C50C48D-6082-4EDE-B7BB-35814BE04117}" type="presParOf" srcId="{B8CDB3A4-CE4C-4BBE-9429-13A97C838B9F}" destId="{3CDA1F0A-1066-4C44-8ED3-EE1FA6F0C517}" srcOrd="2" destOrd="0" presId="urn:microsoft.com/office/officeart/2018/2/layout/IconVerticalSolidList"/>
    <dgm:cxn modelId="{EF8C5C53-FF72-4984-B183-0CC7F669D1CC}" type="presParOf" srcId="{B8CDB3A4-CE4C-4BBE-9429-13A97C838B9F}" destId="{5B7BF208-AF91-4687-8328-886F3D874F14}" srcOrd="3" destOrd="0" presId="urn:microsoft.com/office/officeart/2018/2/layout/IconVerticalSolidList"/>
    <dgm:cxn modelId="{CCCC4010-60B7-4532-A3E0-331A239D9510}" type="presParOf" srcId="{55BF6C09-2328-4858-A9D6-45A8ED7ED834}" destId="{CA8FD0CB-931D-4204-82DB-3FC7C3E99D59}" srcOrd="1" destOrd="0" presId="urn:microsoft.com/office/officeart/2018/2/layout/IconVerticalSolidList"/>
    <dgm:cxn modelId="{E81C2E05-66B0-43ED-856C-1F1A82E8159E}" type="presParOf" srcId="{55BF6C09-2328-4858-A9D6-45A8ED7ED834}" destId="{9CED38D9-55F8-444E-A0E2-749968EA26EA}" srcOrd="2" destOrd="0" presId="urn:microsoft.com/office/officeart/2018/2/layout/IconVerticalSolidList"/>
    <dgm:cxn modelId="{C49E7426-5BB0-4BD0-985E-D17D1E49562C}" type="presParOf" srcId="{9CED38D9-55F8-444E-A0E2-749968EA26EA}" destId="{0C7E3404-B6B6-41C5-BD6C-23E65C219810}" srcOrd="0" destOrd="0" presId="urn:microsoft.com/office/officeart/2018/2/layout/IconVerticalSolidList"/>
    <dgm:cxn modelId="{3DE15D3E-610F-48D9-8D2D-5AC368313E3F}" type="presParOf" srcId="{9CED38D9-55F8-444E-A0E2-749968EA26EA}" destId="{9E57EAB3-8EFB-4CC5-B580-BC09F6652FEE}" srcOrd="1" destOrd="0" presId="urn:microsoft.com/office/officeart/2018/2/layout/IconVerticalSolidList"/>
    <dgm:cxn modelId="{146D7D96-701B-45B1-ADF8-F7762A6D9303}" type="presParOf" srcId="{9CED38D9-55F8-444E-A0E2-749968EA26EA}" destId="{01081FD2-0C19-450B-A9B8-A674BADF617E}" srcOrd="2" destOrd="0" presId="urn:microsoft.com/office/officeart/2018/2/layout/IconVerticalSolidList"/>
    <dgm:cxn modelId="{83238B20-8FFC-4038-990F-715A008A8C90}" type="presParOf" srcId="{9CED38D9-55F8-444E-A0E2-749968EA26EA}" destId="{676E2C32-37EC-463C-9051-FEEB803716E6}" srcOrd="3" destOrd="0" presId="urn:microsoft.com/office/officeart/2018/2/layout/IconVerticalSolidList"/>
    <dgm:cxn modelId="{04192F02-DB94-49C6-B399-685B1B623C66}" type="presParOf" srcId="{55BF6C09-2328-4858-A9D6-45A8ED7ED834}" destId="{FB969077-F956-4D07-AAF8-9B1D587E27CB}" srcOrd="3" destOrd="0" presId="urn:microsoft.com/office/officeart/2018/2/layout/IconVerticalSolidList"/>
    <dgm:cxn modelId="{7BFE80AD-F7BF-4D21-8A15-D38D2B3BCA09}" type="presParOf" srcId="{55BF6C09-2328-4858-A9D6-45A8ED7ED834}" destId="{2BB7ED81-8263-4AFC-A068-D7FBD4FEB3E0}" srcOrd="4" destOrd="0" presId="urn:microsoft.com/office/officeart/2018/2/layout/IconVerticalSolidList"/>
    <dgm:cxn modelId="{BA9A8CD6-DB5E-4B5B-AFFC-E234ABC68D69}" type="presParOf" srcId="{2BB7ED81-8263-4AFC-A068-D7FBD4FEB3E0}" destId="{3A6B3E3B-F4D8-412E-B10D-7E2DF9087697}" srcOrd="0" destOrd="0" presId="urn:microsoft.com/office/officeart/2018/2/layout/IconVerticalSolidList"/>
    <dgm:cxn modelId="{05C141D6-4382-4786-8103-04F225744879}" type="presParOf" srcId="{2BB7ED81-8263-4AFC-A068-D7FBD4FEB3E0}" destId="{AC6E790F-EC80-4AEB-8027-2B92003DF008}" srcOrd="1" destOrd="0" presId="urn:microsoft.com/office/officeart/2018/2/layout/IconVerticalSolidList"/>
    <dgm:cxn modelId="{EA4700E4-9C62-4CAF-B434-936C97FD1ECF}" type="presParOf" srcId="{2BB7ED81-8263-4AFC-A068-D7FBD4FEB3E0}" destId="{567B5DB0-B304-4902-AC99-C8A38DB98847}" srcOrd="2" destOrd="0" presId="urn:microsoft.com/office/officeart/2018/2/layout/IconVerticalSolidList"/>
    <dgm:cxn modelId="{55338FA5-08EC-435D-9F43-96CC6A392C5F}" type="presParOf" srcId="{2BB7ED81-8263-4AFC-A068-D7FBD4FEB3E0}" destId="{C97A93E8-AC8E-4275-8D3B-97C6A80317E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E966-062A-49F4-8B94-78D4CC0CF68F}">
      <dsp:nvSpPr>
        <dsp:cNvPr id="0" name=""/>
        <dsp:cNvSpPr/>
      </dsp:nvSpPr>
      <dsp:spPr>
        <a:xfrm>
          <a:off x="0" y="640"/>
          <a:ext cx="6589260" cy="14979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E1A9C0-CCB0-4A09-833B-CA378EC5BB96}">
      <dsp:nvSpPr>
        <dsp:cNvPr id="0" name=""/>
        <dsp:cNvSpPr/>
      </dsp:nvSpPr>
      <dsp:spPr>
        <a:xfrm>
          <a:off x="453120" y="337671"/>
          <a:ext cx="823854" cy="8238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7BF208-AF91-4687-8328-886F3D874F14}">
      <dsp:nvSpPr>
        <dsp:cNvPr id="0" name=""/>
        <dsp:cNvSpPr/>
      </dsp:nvSpPr>
      <dsp:spPr>
        <a:xfrm>
          <a:off x="1730095" y="640"/>
          <a:ext cx="4859164" cy="1497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530" tIns="158530" rIns="158530" bIns="158530" numCol="1" spcCol="1270" anchor="ctr" anchorCtr="0">
          <a:noAutofit/>
        </a:bodyPr>
        <a:lstStyle/>
        <a:p>
          <a:pPr marL="0" lvl="0" indent="0" algn="l" defTabSz="1066800">
            <a:lnSpc>
              <a:spcPct val="90000"/>
            </a:lnSpc>
            <a:spcBef>
              <a:spcPct val="0"/>
            </a:spcBef>
            <a:spcAft>
              <a:spcPct val="35000"/>
            </a:spcAft>
            <a:buNone/>
          </a:pPr>
          <a:r>
            <a:rPr lang="en-GB" sz="2400" b="0" kern="1200"/>
            <a:t>the ability to understand and express feelings.</a:t>
          </a:r>
          <a:endParaRPr lang="en-US" sz="2400" kern="1200"/>
        </a:p>
      </dsp:txBody>
      <dsp:txXfrm>
        <a:off x="1730095" y="640"/>
        <a:ext cx="4859164" cy="1497917"/>
      </dsp:txXfrm>
    </dsp:sp>
    <dsp:sp modelId="{0C7E3404-B6B6-41C5-BD6C-23E65C219810}">
      <dsp:nvSpPr>
        <dsp:cNvPr id="0" name=""/>
        <dsp:cNvSpPr/>
      </dsp:nvSpPr>
      <dsp:spPr>
        <a:xfrm>
          <a:off x="0" y="1873037"/>
          <a:ext cx="6589260" cy="14979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57EAB3-8EFB-4CC5-B580-BC09F6652FEE}">
      <dsp:nvSpPr>
        <dsp:cNvPr id="0" name=""/>
        <dsp:cNvSpPr/>
      </dsp:nvSpPr>
      <dsp:spPr>
        <a:xfrm>
          <a:off x="453120" y="2210069"/>
          <a:ext cx="823854" cy="8238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6E2C32-37EC-463C-9051-FEEB803716E6}">
      <dsp:nvSpPr>
        <dsp:cNvPr id="0" name=""/>
        <dsp:cNvSpPr/>
      </dsp:nvSpPr>
      <dsp:spPr>
        <a:xfrm>
          <a:off x="1730095" y="1873037"/>
          <a:ext cx="4859164" cy="1497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530" tIns="158530" rIns="158530" bIns="158530" numCol="1" spcCol="1270" anchor="ctr" anchorCtr="0">
          <a:noAutofit/>
        </a:bodyPr>
        <a:lstStyle/>
        <a:p>
          <a:pPr marL="0" lvl="0" indent="0" algn="l" defTabSz="1066800">
            <a:lnSpc>
              <a:spcPct val="90000"/>
            </a:lnSpc>
            <a:spcBef>
              <a:spcPct val="0"/>
            </a:spcBef>
            <a:spcAft>
              <a:spcPct val="35000"/>
            </a:spcAft>
            <a:buNone/>
          </a:pPr>
          <a:r>
            <a:rPr lang="en-GB" sz="2400" b="0" kern="1200"/>
            <a:t>having self-awareness and recognition of one's own feelings and knowing how to manage them</a:t>
          </a:r>
          <a:endParaRPr lang="en-US" sz="2400" kern="1200"/>
        </a:p>
      </dsp:txBody>
      <dsp:txXfrm>
        <a:off x="1730095" y="1873037"/>
        <a:ext cx="4859164" cy="1497917"/>
      </dsp:txXfrm>
    </dsp:sp>
    <dsp:sp modelId="{3A6B3E3B-F4D8-412E-B10D-7E2DF9087697}">
      <dsp:nvSpPr>
        <dsp:cNvPr id="0" name=""/>
        <dsp:cNvSpPr/>
      </dsp:nvSpPr>
      <dsp:spPr>
        <a:xfrm>
          <a:off x="0" y="3745434"/>
          <a:ext cx="6589260" cy="14979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6E790F-EC80-4AEB-8027-2B92003DF008}">
      <dsp:nvSpPr>
        <dsp:cNvPr id="0" name=""/>
        <dsp:cNvSpPr/>
      </dsp:nvSpPr>
      <dsp:spPr>
        <a:xfrm>
          <a:off x="453120" y="4082466"/>
          <a:ext cx="823854" cy="8238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7A93E8-AC8E-4275-8D3B-97C6A80317EC}">
      <dsp:nvSpPr>
        <dsp:cNvPr id="0" name=""/>
        <dsp:cNvSpPr/>
      </dsp:nvSpPr>
      <dsp:spPr>
        <a:xfrm>
          <a:off x="1730095" y="3745434"/>
          <a:ext cx="4859164" cy="1497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530" tIns="158530" rIns="158530" bIns="158530" numCol="1" spcCol="1270" anchor="ctr" anchorCtr="0">
          <a:noAutofit/>
        </a:bodyPr>
        <a:lstStyle/>
        <a:p>
          <a:pPr marL="0" lvl="0" indent="0" algn="l" defTabSz="1066800">
            <a:lnSpc>
              <a:spcPct val="90000"/>
            </a:lnSpc>
            <a:spcBef>
              <a:spcPct val="0"/>
            </a:spcBef>
            <a:spcAft>
              <a:spcPct val="35000"/>
            </a:spcAft>
            <a:buNone/>
          </a:pPr>
          <a:r>
            <a:rPr lang="en-GB" sz="2400" kern="1200"/>
            <a:t>Emotions influence our attention, memory, learning, decision making, and relationships. </a:t>
          </a:r>
          <a:endParaRPr lang="en-US" sz="2400" kern="1200"/>
        </a:p>
      </dsp:txBody>
      <dsp:txXfrm>
        <a:off x="1730095" y="3745434"/>
        <a:ext cx="4859164" cy="149791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25CCF-CF44-4272-B428-E2AD8F64462F}" type="datetimeFigureOut">
              <a:rPr lang="en-GB" smtClean="0"/>
              <a:t>18/06/2024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E914D-B0A6-4496-9662-F0CFC71DA735}" type="slidenum">
              <a:rPr lang="en-GB" smtClean="0"/>
              <a:t>‹#›</a:t>
            </a:fld>
            <a:endParaRPr lang="en-GB"/>
          </a:p>
        </p:txBody>
      </p:sp>
    </p:spTree>
    <p:extLst>
      <p:ext uri="{BB962C8B-B14F-4D97-AF65-F5344CB8AC3E}">
        <p14:creationId xmlns:p14="http://schemas.microsoft.com/office/powerpoint/2010/main" val="2440075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min</a:t>
            </a:r>
          </a:p>
          <a:p>
            <a:endParaRPr lang="en-GB" dirty="0"/>
          </a:p>
          <a:p>
            <a:r>
              <a:rPr lang="en-GB" dirty="0"/>
              <a:t>Will talk about understanding big emotions and things we can do to develop children’s understanding of their own emotions and ways to manage them. Will briefly introduce emotion coaching as one tool</a:t>
            </a:r>
          </a:p>
        </p:txBody>
      </p:sp>
      <p:sp>
        <p:nvSpPr>
          <p:cNvPr id="4" name="Slide Number Placeholder 3"/>
          <p:cNvSpPr>
            <a:spLocks noGrp="1"/>
          </p:cNvSpPr>
          <p:nvPr>
            <p:ph type="sldNum" sz="quarter" idx="5"/>
          </p:nvPr>
        </p:nvSpPr>
        <p:spPr/>
        <p:txBody>
          <a:bodyPr/>
          <a:lstStyle/>
          <a:p>
            <a:fld id="{86C4D3F3-A6C8-41F1-A047-4F0FEB93A031}" type="slidenum">
              <a:rPr lang="en-GB" smtClean="0"/>
              <a:t>1</a:t>
            </a:fld>
            <a:endParaRPr lang="en-GB"/>
          </a:p>
        </p:txBody>
      </p:sp>
    </p:spTree>
    <p:extLst>
      <p:ext uri="{BB962C8B-B14F-4D97-AF65-F5344CB8AC3E}">
        <p14:creationId xmlns:p14="http://schemas.microsoft.com/office/powerpoint/2010/main" val="802615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Helpful model to share</a:t>
            </a:r>
          </a:p>
          <a:p>
            <a:endParaRPr lang="en-GB" dirty="0"/>
          </a:p>
          <a:p>
            <a:endParaRPr lang="en-GB" dirty="0"/>
          </a:p>
        </p:txBody>
      </p:sp>
      <p:sp>
        <p:nvSpPr>
          <p:cNvPr id="4" name="Slide Number Placeholder 3"/>
          <p:cNvSpPr>
            <a:spLocks noGrp="1"/>
          </p:cNvSpPr>
          <p:nvPr>
            <p:ph type="sldNum" sz="quarter" idx="5"/>
          </p:nvPr>
        </p:nvSpPr>
        <p:spPr/>
        <p:txBody>
          <a:bodyPr/>
          <a:lstStyle/>
          <a:p>
            <a:fld id="{07E10144-CC3A-423D-A2E0-58F86EE78868}" type="slidenum">
              <a:rPr lang="en-GB" smtClean="0"/>
              <a:t>10</a:t>
            </a:fld>
            <a:endParaRPr lang="en-GB"/>
          </a:p>
        </p:txBody>
      </p:sp>
    </p:spTree>
    <p:extLst>
      <p:ext uri="{BB962C8B-B14F-4D97-AF65-F5344CB8AC3E}">
        <p14:creationId xmlns:p14="http://schemas.microsoft.com/office/powerpoint/2010/main" val="308725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probably mention first!</a:t>
            </a:r>
          </a:p>
          <a:p>
            <a:r>
              <a:rPr lang="en-GB" dirty="0"/>
              <a:t>Emotions are contagious</a:t>
            </a:r>
          </a:p>
        </p:txBody>
      </p:sp>
      <p:sp>
        <p:nvSpPr>
          <p:cNvPr id="4" name="Slide Number Placeholder 3"/>
          <p:cNvSpPr>
            <a:spLocks noGrp="1"/>
          </p:cNvSpPr>
          <p:nvPr>
            <p:ph type="sldNum" sz="quarter" idx="5"/>
          </p:nvPr>
        </p:nvSpPr>
        <p:spPr/>
        <p:txBody>
          <a:bodyPr/>
          <a:lstStyle/>
          <a:p>
            <a:fld id="{07E10144-CC3A-423D-A2E0-58F86EE78868}" type="slidenum">
              <a:rPr lang="en-GB" smtClean="0"/>
              <a:t>11</a:t>
            </a:fld>
            <a:endParaRPr lang="en-GB"/>
          </a:p>
        </p:txBody>
      </p:sp>
    </p:spTree>
    <p:extLst>
      <p:ext uri="{BB962C8B-B14F-4D97-AF65-F5344CB8AC3E}">
        <p14:creationId xmlns:p14="http://schemas.microsoft.com/office/powerpoint/2010/main" val="3317142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914D-B0A6-4496-9662-F0CFC71DA735}" type="slidenum">
              <a:rPr lang="en-GB" smtClean="0"/>
              <a:t>12</a:t>
            </a:fld>
            <a:endParaRPr lang="en-GB"/>
          </a:p>
        </p:txBody>
      </p:sp>
    </p:spTree>
    <p:extLst>
      <p:ext uri="{BB962C8B-B14F-4D97-AF65-F5344CB8AC3E}">
        <p14:creationId xmlns:p14="http://schemas.microsoft.com/office/powerpoint/2010/main" val="362884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Emotional regulation is learnt from experience and role models</a:t>
            </a:r>
          </a:p>
          <a:p>
            <a:endParaRPr lang="en-GB" dirty="0"/>
          </a:p>
          <a:p>
            <a:r>
              <a:rPr lang="en-GB" dirty="0"/>
              <a:t>Adults have a role in guiding and developing emotional regulation and understanding</a:t>
            </a:r>
          </a:p>
        </p:txBody>
      </p:sp>
      <p:sp>
        <p:nvSpPr>
          <p:cNvPr id="4" name="Slide Number Placeholder 3"/>
          <p:cNvSpPr>
            <a:spLocks noGrp="1"/>
          </p:cNvSpPr>
          <p:nvPr>
            <p:ph type="sldNum" sz="quarter" idx="5"/>
          </p:nvPr>
        </p:nvSpPr>
        <p:spPr/>
        <p:txBody>
          <a:bodyPr/>
          <a:lstStyle/>
          <a:p>
            <a:fld id="{0D0E914D-B0A6-4496-9662-F0CFC71DA735}" type="slidenum">
              <a:rPr lang="en-GB" smtClean="0"/>
              <a:t>2</a:t>
            </a:fld>
            <a:endParaRPr lang="en-GB"/>
          </a:p>
        </p:txBody>
      </p:sp>
    </p:spTree>
    <p:extLst>
      <p:ext uri="{BB962C8B-B14F-4D97-AF65-F5344CB8AC3E}">
        <p14:creationId xmlns:p14="http://schemas.microsoft.com/office/powerpoint/2010/main" val="693496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helps to see behaviour as a form of communication. What we see on the surface (</a:t>
            </a:r>
            <a:r>
              <a:rPr lang="en-GB" dirty="0" err="1"/>
              <a:t>someones</a:t>
            </a:r>
            <a:r>
              <a:rPr lang="en-GB" dirty="0"/>
              <a:t> actions) is actually telling a story about how they feel on the inside or what is happening for them below the surface. </a:t>
            </a:r>
          </a:p>
          <a:p>
            <a:r>
              <a:rPr lang="en-GB" dirty="0"/>
              <a:t>For example, Jay might have flipped the table- below the surface what we didn’t see was that there were bright lights in the classroom making him feel overwhelmed, the teacher didn’t pick him and he felt unloved and rejected, he heard the noise of a closing door which triggered a fight/flight response as at home, this is the noise he hears before his Dad hurts his Mum at home. </a:t>
            </a:r>
          </a:p>
          <a:p>
            <a:r>
              <a:rPr lang="en-GB" dirty="0"/>
              <a:t>We need to try and understand what is beneath the surface to better understand and respond to the behaviour. </a:t>
            </a:r>
          </a:p>
          <a:p>
            <a:endParaRPr lang="en-GB" dirty="0"/>
          </a:p>
          <a:p>
            <a:endParaRPr lang="en-GB" dirty="0"/>
          </a:p>
          <a:p>
            <a:r>
              <a:rPr lang="en-GB" dirty="0"/>
              <a:t>Thinking of behaviour as communication is important because (</a:t>
            </a:r>
            <a:r>
              <a:rPr lang="en-GB" dirty="0" err="1"/>
              <a:t>Triesman</a:t>
            </a:r>
            <a:r>
              <a:rPr lang="en-GB" dirty="0"/>
              <a:t>, 2017):</a:t>
            </a:r>
          </a:p>
          <a:p>
            <a:pPr marL="171450" indent="-171450">
              <a:buFontTx/>
              <a:buChar char="-"/>
            </a:pPr>
            <a:r>
              <a:rPr lang="en-GB" dirty="0"/>
              <a:t>It can help us think about the most appropriate response/intervention</a:t>
            </a:r>
          </a:p>
          <a:p>
            <a:pPr marL="171450" indent="-171450">
              <a:buFontTx/>
              <a:buChar char="-"/>
            </a:pPr>
            <a:r>
              <a:rPr lang="en-GB" dirty="0"/>
              <a:t>Reminds us that behaviour is not personable</a:t>
            </a:r>
          </a:p>
          <a:p>
            <a:pPr marL="171450" indent="-171450">
              <a:buFontTx/>
              <a:buChar char="-"/>
            </a:pPr>
            <a:r>
              <a:rPr lang="en-GB" dirty="0"/>
              <a:t>Prevents the young person from becoming negatively labelled</a:t>
            </a:r>
          </a:p>
        </p:txBody>
      </p:sp>
      <p:sp>
        <p:nvSpPr>
          <p:cNvPr id="4" name="Slide Number Placeholder 3"/>
          <p:cNvSpPr>
            <a:spLocks noGrp="1"/>
          </p:cNvSpPr>
          <p:nvPr>
            <p:ph type="sldNum" sz="quarter" idx="5"/>
          </p:nvPr>
        </p:nvSpPr>
        <p:spPr/>
        <p:txBody>
          <a:bodyPr/>
          <a:lstStyle/>
          <a:p>
            <a:fld id="{F690857D-9719-4716-8835-4EE47E20C246}" type="slidenum">
              <a:rPr lang="en-GB" smtClean="0"/>
              <a:t>3</a:t>
            </a:fld>
            <a:endParaRPr lang="en-GB"/>
          </a:p>
        </p:txBody>
      </p:sp>
    </p:spTree>
    <p:extLst>
      <p:ext uri="{BB962C8B-B14F-4D97-AF65-F5344CB8AC3E}">
        <p14:creationId xmlns:p14="http://schemas.microsoft.com/office/powerpoint/2010/main" val="3026577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474747"/>
                </a:solidFill>
                <a:effectLst/>
                <a:latin typeface="Assistant" panose="020F0502020204030204" pitchFamily="2" charset="-79"/>
                <a:cs typeface="Assistant" panose="020F0502020204030204" pitchFamily="2" charset="-79"/>
              </a:rPr>
              <a:t> In case you don’t know what the coke bottle effect is, here’s a little summary.  Think of your child as a coke bottle.  As they go through the day the bottle gets more and more shaken, with the pressure building up.  Anything from getting dressed to sitting in a classroom to breaktimes increases the child’s stress and anxiety.   </a:t>
            </a:r>
          </a:p>
          <a:p>
            <a:pPr algn="l" fontAlgn="base"/>
            <a:r>
              <a:rPr lang="en-GB" b="0" i="0" dirty="0">
                <a:solidFill>
                  <a:srgbClr val="474747"/>
                </a:solidFill>
                <a:effectLst/>
                <a:latin typeface="Assistant" panose="020F0502020204030204" pitchFamily="2" charset="-79"/>
                <a:cs typeface="Assistant" panose="020F0502020204030204" pitchFamily="2" charset="-79"/>
              </a:rPr>
              <a:t>They hold is all together whilst at school and that takes a lot of effort.  Then you pick them up from school and bang!  All the coke is released from the bottle at the same time and it makes one almighty mess. </a:t>
            </a:r>
          </a:p>
          <a:p>
            <a:endParaRPr lang="en-GB" dirty="0"/>
          </a:p>
        </p:txBody>
      </p:sp>
      <p:sp>
        <p:nvSpPr>
          <p:cNvPr id="4" name="Slide Number Placeholder 3"/>
          <p:cNvSpPr>
            <a:spLocks noGrp="1"/>
          </p:cNvSpPr>
          <p:nvPr>
            <p:ph type="sldNum" sz="quarter" idx="5"/>
          </p:nvPr>
        </p:nvSpPr>
        <p:spPr/>
        <p:txBody>
          <a:bodyPr/>
          <a:lstStyle/>
          <a:p>
            <a:fld id="{0D0E914D-B0A6-4496-9662-F0CFC71DA735}" type="slidenum">
              <a:rPr lang="en-GB" smtClean="0"/>
              <a:t>4</a:t>
            </a:fld>
            <a:endParaRPr lang="en-GB"/>
          </a:p>
        </p:txBody>
      </p:sp>
    </p:spTree>
    <p:extLst>
      <p:ext uri="{BB962C8B-B14F-4D97-AF65-F5344CB8AC3E}">
        <p14:creationId xmlns:p14="http://schemas.microsoft.com/office/powerpoint/2010/main" val="4104251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Emotional literacy is important for all children – some may have additional difficulties with managing their emotions</a:t>
            </a:r>
          </a:p>
          <a:p>
            <a:endParaRPr lang="en-GB" dirty="0"/>
          </a:p>
          <a:p>
            <a:r>
              <a:rPr lang="en-GB" dirty="0"/>
              <a:t>Stress bucket model – used in this example to explain increased feelings of overwhelm for children with autism – however can consider the metaphor of a stress bucket getting filled up by multiple factors and apply it any child that is struggling to regulate their emotions</a:t>
            </a:r>
          </a:p>
        </p:txBody>
      </p:sp>
      <p:sp>
        <p:nvSpPr>
          <p:cNvPr id="4" name="Slide Number Placeholder 3"/>
          <p:cNvSpPr>
            <a:spLocks noGrp="1"/>
          </p:cNvSpPr>
          <p:nvPr>
            <p:ph type="sldNum" sz="quarter" idx="5"/>
          </p:nvPr>
        </p:nvSpPr>
        <p:spPr/>
        <p:txBody>
          <a:bodyPr/>
          <a:lstStyle/>
          <a:p>
            <a:fld id="{86C4D3F3-A6C8-41F1-A047-4F0FEB93A031}" type="slidenum">
              <a:rPr lang="en-GB" smtClean="0"/>
              <a:t>5</a:t>
            </a:fld>
            <a:endParaRPr lang="en-GB"/>
          </a:p>
        </p:txBody>
      </p:sp>
    </p:spTree>
    <p:extLst>
      <p:ext uri="{BB962C8B-B14F-4D97-AF65-F5344CB8AC3E}">
        <p14:creationId xmlns:p14="http://schemas.microsoft.com/office/powerpoint/2010/main" val="2157736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914D-B0A6-4496-9662-F0CFC71DA735}" type="slidenum">
              <a:rPr lang="en-GB" smtClean="0"/>
              <a:t>6</a:t>
            </a:fld>
            <a:endParaRPr lang="en-GB"/>
          </a:p>
        </p:txBody>
      </p:sp>
    </p:spTree>
    <p:extLst>
      <p:ext uri="{BB962C8B-B14F-4D97-AF65-F5344CB8AC3E}">
        <p14:creationId xmlns:p14="http://schemas.microsoft.com/office/powerpoint/2010/main" val="949937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555353"/>
                </a:solidFill>
                <a:effectLst/>
                <a:latin typeface="futura-lt-w01-light"/>
              </a:rPr>
              <a:t>American Psychologist John Gottman,</a:t>
            </a:r>
            <a:endParaRPr lang="en-GB" dirty="0"/>
          </a:p>
        </p:txBody>
      </p:sp>
      <p:sp>
        <p:nvSpPr>
          <p:cNvPr id="4" name="Slide Number Placeholder 3"/>
          <p:cNvSpPr>
            <a:spLocks noGrp="1"/>
          </p:cNvSpPr>
          <p:nvPr>
            <p:ph type="sldNum" sz="quarter" idx="5"/>
          </p:nvPr>
        </p:nvSpPr>
        <p:spPr/>
        <p:txBody>
          <a:bodyPr/>
          <a:lstStyle/>
          <a:p>
            <a:fld id="{0D0E914D-B0A6-4496-9662-F0CFC71DA735}" type="slidenum">
              <a:rPr lang="en-GB" smtClean="0"/>
              <a:t>7</a:t>
            </a:fld>
            <a:endParaRPr lang="en-GB"/>
          </a:p>
        </p:txBody>
      </p:sp>
    </p:spTree>
    <p:extLst>
      <p:ext uri="{BB962C8B-B14F-4D97-AF65-F5344CB8AC3E}">
        <p14:creationId xmlns:p14="http://schemas.microsoft.com/office/powerpoint/2010/main" val="3273068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914D-B0A6-4496-9662-F0CFC71DA735}" type="slidenum">
              <a:rPr lang="en-GB" smtClean="0"/>
              <a:t>8</a:t>
            </a:fld>
            <a:endParaRPr lang="en-GB"/>
          </a:p>
        </p:txBody>
      </p:sp>
    </p:spTree>
    <p:extLst>
      <p:ext uri="{BB962C8B-B14F-4D97-AF65-F5344CB8AC3E}">
        <p14:creationId xmlns:p14="http://schemas.microsoft.com/office/powerpoint/2010/main" val="3028926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communication style do you use? Emotion coaching is a style of communication. Most people use a mix of styles, and most are well intentioned, but one is usually more dominant than the others, having a greater impact. </a:t>
            </a:r>
          </a:p>
        </p:txBody>
      </p:sp>
      <p:sp>
        <p:nvSpPr>
          <p:cNvPr id="4" name="Slide Number Placeholder 3"/>
          <p:cNvSpPr>
            <a:spLocks noGrp="1"/>
          </p:cNvSpPr>
          <p:nvPr>
            <p:ph type="sldNum" sz="quarter" idx="5"/>
          </p:nvPr>
        </p:nvSpPr>
        <p:spPr/>
        <p:txBody>
          <a:bodyPr/>
          <a:lstStyle/>
          <a:p>
            <a:fld id="{0D0E914D-B0A6-4496-9662-F0CFC71DA735}" type="slidenum">
              <a:rPr lang="en-GB" smtClean="0"/>
              <a:t>9</a:t>
            </a:fld>
            <a:endParaRPr lang="en-GB"/>
          </a:p>
        </p:txBody>
      </p:sp>
    </p:spTree>
    <p:extLst>
      <p:ext uri="{BB962C8B-B14F-4D97-AF65-F5344CB8AC3E}">
        <p14:creationId xmlns:p14="http://schemas.microsoft.com/office/powerpoint/2010/main" val="165029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446B7-4DB1-40DA-1D8A-0E5B4B5F1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156DF06-12D4-EAB1-6D85-D126281B6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D92E0F-CE3C-0094-3AE6-0AAF3BA96F45}"/>
              </a:ext>
            </a:extLst>
          </p:cNvPr>
          <p:cNvSpPr>
            <a:spLocks noGrp="1"/>
          </p:cNvSpPr>
          <p:nvPr>
            <p:ph type="dt" sz="half" idx="10"/>
          </p:nvPr>
        </p:nvSpPr>
        <p:spPr/>
        <p:txBody>
          <a:bodyPr/>
          <a:lstStyle/>
          <a:p>
            <a:fld id="{9B4FA6EB-1029-42A6-85A4-E561AC7460D3}" type="datetimeFigureOut">
              <a:rPr lang="en-GB" smtClean="0"/>
              <a:t>18/06/2024</a:t>
            </a:fld>
            <a:endParaRPr lang="en-GB"/>
          </a:p>
        </p:txBody>
      </p:sp>
      <p:sp>
        <p:nvSpPr>
          <p:cNvPr id="5" name="Footer Placeholder 4">
            <a:extLst>
              <a:ext uri="{FF2B5EF4-FFF2-40B4-BE49-F238E27FC236}">
                <a16:creationId xmlns:a16="http://schemas.microsoft.com/office/drawing/2014/main" id="{207F53CF-8A06-D159-7286-025AF547E7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63F459-68B3-96BE-8383-9B061F4874A0}"/>
              </a:ext>
            </a:extLst>
          </p:cNvPr>
          <p:cNvSpPr>
            <a:spLocks noGrp="1"/>
          </p:cNvSpPr>
          <p:nvPr>
            <p:ph type="sldNum" sz="quarter" idx="12"/>
          </p:nvPr>
        </p:nvSpPr>
        <p:spPr/>
        <p:txBody>
          <a:bodyPr/>
          <a:lstStyle/>
          <a:p>
            <a:fld id="{2CD669B6-CF7A-46C6-A9ED-F02BEE03FB1F}" type="slidenum">
              <a:rPr lang="en-GB" smtClean="0"/>
              <a:t>‹#›</a:t>
            </a:fld>
            <a:endParaRPr lang="en-GB"/>
          </a:p>
        </p:txBody>
      </p:sp>
    </p:spTree>
    <p:extLst>
      <p:ext uri="{BB962C8B-B14F-4D97-AF65-F5344CB8AC3E}">
        <p14:creationId xmlns:p14="http://schemas.microsoft.com/office/powerpoint/2010/main" val="2363699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369BA-4293-A6AB-9F44-F192CD0726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640CC7-CAFC-5D93-2EA4-35C7B40351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ED8958-088C-1484-AA15-0656CF97AB0D}"/>
              </a:ext>
            </a:extLst>
          </p:cNvPr>
          <p:cNvSpPr>
            <a:spLocks noGrp="1"/>
          </p:cNvSpPr>
          <p:nvPr>
            <p:ph type="dt" sz="half" idx="10"/>
          </p:nvPr>
        </p:nvSpPr>
        <p:spPr/>
        <p:txBody>
          <a:bodyPr/>
          <a:lstStyle/>
          <a:p>
            <a:fld id="{9B4FA6EB-1029-42A6-85A4-E561AC7460D3}" type="datetimeFigureOut">
              <a:rPr lang="en-GB" smtClean="0"/>
              <a:t>18/06/2024</a:t>
            </a:fld>
            <a:endParaRPr lang="en-GB"/>
          </a:p>
        </p:txBody>
      </p:sp>
      <p:sp>
        <p:nvSpPr>
          <p:cNvPr id="5" name="Footer Placeholder 4">
            <a:extLst>
              <a:ext uri="{FF2B5EF4-FFF2-40B4-BE49-F238E27FC236}">
                <a16:creationId xmlns:a16="http://schemas.microsoft.com/office/drawing/2014/main" id="{A06A9C68-DD5C-F9D6-42F9-4845FB0F3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0B383D-0FAF-3B90-18BD-0F12877BD610}"/>
              </a:ext>
            </a:extLst>
          </p:cNvPr>
          <p:cNvSpPr>
            <a:spLocks noGrp="1"/>
          </p:cNvSpPr>
          <p:nvPr>
            <p:ph type="sldNum" sz="quarter" idx="12"/>
          </p:nvPr>
        </p:nvSpPr>
        <p:spPr/>
        <p:txBody>
          <a:bodyPr/>
          <a:lstStyle/>
          <a:p>
            <a:fld id="{2CD669B6-CF7A-46C6-A9ED-F02BEE03FB1F}" type="slidenum">
              <a:rPr lang="en-GB" smtClean="0"/>
              <a:t>‹#›</a:t>
            </a:fld>
            <a:endParaRPr lang="en-GB"/>
          </a:p>
        </p:txBody>
      </p:sp>
    </p:spTree>
    <p:extLst>
      <p:ext uri="{BB962C8B-B14F-4D97-AF65-F5344CB8AC3E}">
        <p14:creationId xmlns:p14="http://schemas.microsoft.com/office/powerpoint/2010/main" val="68335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D2662D-DE9F-B32A-9B88-739B4680BE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BAB9A4-E844-D8E0-8AA9-894D90CA13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A0AD01-BE82-4121-ECD6-33667F0897F6}"/>
              </a:ext>
            </a:extLst>
          </p:cNvPr>
          <p:cNvSpPr>
            <a:spLocks noGrp="1"/>
          </p:cNvSpPr>
          <p:nvPr>
            <p:ph type="dt" sz="half" idx="10"/>
          </p:nvPr>
        </p:nvSpPr>
        <p:spPr/>
        <p:txBody>
          <a:bodyPr/>
          <a:lstStyle/>
          <a:p>
            <a:fld id="{9B4FA6EB-1029-42A6-85A4-E561AC7460D3}" type="datetimeFigureOut">
              <a:rPr lang="en-GB" smtClean="0"/>
              <a:t>18/06/2024</a:t>
            </a:fld>
            <a:endParaRPr lang="en-GB"/>
          </a:p>
        </p:txBody>
      </p:sp>
      <p:sp>
        <p:nvSpPr>
          <p:cNvPr id="5" name="Footer Placeholder 4">
            <a:extLst>
              <a:ext uri="{FF2B5EF4-FFF2-40B4-BE49-F238E27FC236}">
                <a16:creationId xmlns:a16="http://schemas.microsoft.com/office/drawing/2014/main" id="{BC887CCF-8322-7C82-3C82-79728AD8C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F74A9E-BDC7-FF5A-B8E9-723A4D240427}"/>
              </a:ext>
            </a:extLst>
          </p:cNvPr>
          <p:cNvSpPr>
            <a:spLocks noGrp="1"/>
          </p:cNvSpPr>
          <p:nvPr>
            <p:ph type="sldNum" sz="quarter" idx="12"/>
          </p:nvPr>
        </p:nvSpPr>
        <p:spPr/>
        <p:txBody>
          <a:bodyPr/>
          <a:lstStyle/>
          <a:p>
            <a:fld id="{2CD669B6-CF7A-46C6-A9ED-F02BEE03FB1F}" type="slidenum">
              <a:rPr lang="en-GB" smtClean="0"/>
              <a:t>‹#›</a:t>
            </a:fld>
            <a:endParaRPr lang="en-GB"/>
          </a:p>
        </p:txBody>
      </p:sp>
    </p:spTree>
    <p:extLst>
      <p:ext uri="{BB962C8B-B14F-4D97-AF65-F5344CB8AC3E}">
        <p14:creationId xmlns:p14="http://schemas.microsoft.com/office/powerpoint/2010/main" val="172606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1652-7C9D-4E9C-390A-52384FC59E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04DDAA-CC62-FF3E-6D85-D514CE4AF3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88B146-7119-DFED-5CA1-35FD7EB1577C}"/>
              </a:ext>
            </a:extLst>
          </p:cNvPr>
          <p:cNvSpPr>
            <a:spLocks noGrp="1"/>
          </p:cNvSpPr>
          <p:nvPr>
            <p:ph type="dt" sz="half" idx="10"/>
          </p:nvPr>
        </p:nvSpPr>
        <p:spPr/>
        <p:txBody>
          <a:bodyPr/>
          <a:lstStyle/>
          <a:p>
            <a:fld id="{9B4FA6EB-1029-42A6-85A4-E561AC7460D3}" type="datetimeFigureOut">
              <a:rPr lang="en-GB" smtClean="0"/>
              <a:t>18/06/2024</a:t>
            </a:fld>
            <a:endParaRPr lang="en-GB"/>
          </a:p>
        </p:txBody>
      </p:sp>
      <p:sp>
        <p:nvSpPr>
          <p:cNvPr id="5" name="Footer Placeholder 4">
            <a:extLst>
              <a:ext uri="{FF2B5EF4-FFF2-40B4-BE49-F238E27FC236}">
                <a16:creationId xmlns:a16="http://schemas.microsoft.com/office/drawing/2014/main" id="{8E7107AF-8ED8-562C-06F0-AD0F555E94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B4D28E-74AA-6DED-AC72-3E43D0158D23}"/>
              </a:ext>
            </a:extLst>
          </p:cNvPr>
          <p:cNvSpPr>
            <a:spLocks noGrp="1"/>
          </p:cNvSpPr>
          <p:nvPr>
            <p:ph type="sldNum" sz="quarter" idx="12"/>
          </p:nvPr>
        </p:nvSpPr>
        <p:spPr/>
        <p:txBody>
          <a:bodyPr/>
          <a:lstStyle/>
          <a:p>
            <a:fld id="{2CD669B6-CF7A-46C6-A9ED-F02BEE03FB1F}" type="slidenum">
              <a:rPr lang="en-GB" smtClean="0"/>
              <a:t>‹#›</a:t>
            </a:fld>
            <a:endParaRPr lang="en-GB"/>
          </a:p>
        </p:txBody>
      </p:sp>
    </p:spTree>
    <p:extLst>
      <p:ext uri="{BB962C8B-B14F-4D97-AF65-F5344CB8AC3E}">
        <p14:creationId xmlns:p14="http://schemas.microsoft.com/office/powerpoint/2010/main" val="1873661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9A768-D64C-700F-BECB-614D3EFFC0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3FA9C2-904D-57A3-E256-9EF72754EB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84C136-21A2-485D-54CC-49BC5F8240A3}"/>
              </a:ext>
            </a:extLst>
          </p:cNvPr>
          <p:cNvSpPr>
            <a:spLocks noGrp="1"/>
          </p:cNvSpPr>
          <p:nvPr>
            <p:ph type="dt" sz="half" idx="10"/>
          </p:nvPr>
        </p:nvSpPr>
        <p:spPr/>
        <p:txBody>
          <a:bodyPr/>
          <a:lstStyle/>
          <a:p>
            <a:fld id="{9B4FA6EB-1029-42A6-85A4-E561AC7460D3}" type="datetimeFigureOut">
              <a:rPr lang="en-GB" smtClean="0"/>
              <a:t>18/06/2024</a:t>
            </a:fld>
            <a:endParaRPr lang="en-GB"/>
          </a:p>
        </p:txBody>
      </p:sp>
      <p:sp>
        <p:nvSpPr>
          <p:cNvPr id="5" name="Footer Placeholder 4">
            <a:extLst>
              <a:ext uri="{FF2B5EF4-FFF2-40B4-BE49-F238E27FC236}">
                <a16:creationId xmlns:a16="http://schemas.microsoft.com/office/drawing/2014/main" id="{7FBAAE3C-D39D-DB1B-A96D-117123430E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FC6A8E-4983-BF3F-6356-F0C7DA02E31D}"/>
              </a:ext>
            </a:extLst>
          </p:cNvPr>
          <p:cNvSpPr>
            <a:spLocks noGrp="1"/>
          </p:cNvSpPr>
          <p:nvPr>
            <p:ph type="sldNum" sz="quarter" idx="12"/>
          </p:nvPr>
        </p:nvSpPr>
        <p:spPr/>
        <p:txBody>
          <a:bodyPr/>
          <a:lstStyle/>
          <a:p>
            <a:fld id="{2CD669B6-CF7A-46C6-A9ED-F02BEE03FB1F}" type="slidenum">
              <a:rPr lang="en-GB" smtClean="0"/>
              <a:t>‹#›</a:t>
            </a:fld>
            <a:endParaRPr lang="en-GB"/>
          </a:p>
        </p:txBody>
      </p:sp>
    </p:spTree>
    <p:extLst>
      <p:ext uri="{BB962C8B-B14F-4D97-AF65-F5344CB8AC3E}">
        <p14:creationId xmlns:p14="http://schemas.microsoft.com/office/powerpoint/2010/main" val="206491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AC1C-B0CC-03C6-D5CC-4E1A2CF00D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6E5FCA-222B-0285-9E90-111B0A45B3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D05A4A-F199-F8AF-367E-F46101DB52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EF1CBD-B508-BC4A-28B1-42DFAF49701E}"/>
              </a:ext>
            </a:extLst>
          </p:cNvPr>
          <p:cNvSpPr>
            <a:spLocks noGrp="1"/>
          </p:cNvSpPr>
          <p:nvPr>
            <p:ph type="dt" sz="half" idx="10"/>
          </p:nvPr>
        </p:nvSpPr>
        <p:spPr/>
        <p:txBody>
          <a:bodyPr/>
          <a:lstStyle/>
          <a:p>
            <a:fld id="{9B4FA6EB-1029-42A6-85A4-E561AC7460D3}" type="datetimeFigureOut">
              <a:rPr lang="en-GB" smtClean="0"/>
              <a:t>18/06/2024</a:t>
            </a:fld>
            <a:endParaRPr lang="en-GB"/>
          </a:p>
        </p:txBody>
      </p:sp>
      <p:sp>
        <p:nvSpPr>
          <p:cNvPr id="6" name="Footer Placeholder 5">
            <a:extLst>
              <a:ext uri="{FF2B5EF4-FFF2-40B4-BE49-F238E27FC236}">
                <a16:creationId xmlns:a16="http://schemas.microsoft.com/office/drawing/2014/main" id="{CF12470F-D0F3-7D29-DA0E-2E05554FAC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A9A374-7543-E52D-D109-1E566497F4D0}"/>
              </a:ext>
            </a:extLst>
          </p:cNvPr>
          <p:cNvSpPr>
            <a:spLocks noGrp="1"/>
          </p:cNvSpPr>
          <p:nvPr>
            <p:ph type="sldNum" sz="quarter" idx="12"/>
          </p:nvPr>
        </p:nvSpPr>
        <p:spPr/>
        <p:txBody>
          <a:bodyPr/>
          <a:lstStyle/>
          <a:p>
            <a:fld id="{2CD669B6-CF7A-46C6-A9ED-F02BEE03FB1F}" type="slidenum">
              <a:rPr lang="en-GB" smtClean="0"/>
              <a:t>‹#›</a:t>
            </a:fld>
            <a:endParaRPr lang="en-GB"/>
          </a:p>
        </p:txBody>
      </p:sp>
    </p:spTree>
    <p:extLst>
      <p:ext uri="{BB962C8B-B14F-4D97-AF65-F5344CB8AC3E}">
        <p14:creationId xmlns:p14="http://schemas.microsoft.com/office/powerpoint/2010/main" val="4284108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FAD3C-A8B6-E6C1-54C4-04A2138F4A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5020EB-9E30-059B-D170-BEA0613A18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6629CD-7036-F4F1-DCF2-367323F15A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446A2A-93C6-4589-6B55-9064F2408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5D9AC-6AFA-77FF-0AC6-BB52556E80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E545885-CB79-BAA1-4DBA-8E0B6E709501}"/>
              </a:ext>
            </a:extLst>
          </p:cNvPr>
          <p:cNvSpPr>
            <a:spLocks noGrp="1"/>
          </p:cNvSpPr>
          <p:nvPr>
            <p:ph type="dt" sz="half" idx="10"/>
          </p:nvPr>
        </p:nvSpPr>
        <p:spPr/>
        <p:txBody>
          <a:bodyPr/>
          <a:lstStyle/>
          <a:p>
            <a:fld id="{9B4FA6EB-1029-42A6-85A4-E561AC7460D3}" type="datetimeFigureOut">
              <a:rPr lang="en-GB" smtClean="0"/>
              <a:t>18/06/2024</a:t>
            </a:fld>
            <a:endParaRPr lang="en-GB"/>
          </a:p>
        </p:txBody>
      </p:sp>
      <p:sp>
        <p:nvSpPr>
          <p:cNvPr id="8" name="Footer Placeholder 7">
            <a:extLst>
              <a:ext uri="{FF2B5EF4-FFF2-40B4-BE49-F238E27FC236}">
                <a16:creationId xmlns:a16="http://schemas.microsoft.com/office/drawing/2014/main" id="{AB32BEA0-93DD-C8A3-AF15-DA6304D2B5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BB2B6C-DB19-0CBA-43DA-81EB6B9FD737}"/>
              </a:ext>
            </a:extLst>
          </p:cNvPr>
          <p:cNvSpPr>
            <a:spLocks noGrp="1"/>
          </p:cNvSpPr>
          <p:nvPr>
            <p:ph type="sldNum" sz="quarter" idx="12"/>
          </p:nvPr>
        </p:nvSpPr>
        <p:spPr/>
        <p:txBody>
          <a:bodyPr/>
          <a:lstStyle/>
          <a:p>
            <a:fld id="{2CD669B6-CF7A-46C6-A9ED-F02BEE03FB1F}" type="slidenum">
              <a:rPr lang="en-GB" smtClean="0"/>
              <a:t>‹#›</a:t>
            </a:fld>
            <a:endParaRPr lang="en-GB"/>
          </a:p>
        </p:txBody>
      </p:sp>
    </p:spTree>
    <p:extLst>
      <p:ext uri="{BB962C8B-B14F-4D97-AF65-F5344CB8AC3E}">
        <p14:creationId xmlns:p14="http://schemas.microsoft.com/office/powerpoint/2010/main" val="1608104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A873C-9CC2-6B0C-E8F3-C2EB5B3657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C8D9AAD-8482-88AB-F82E-A5E89E6095C8}"/>
              </a:ext>
            </a:extLst>
          </p:cNvPr>
          <p:cNvSpPr>
            <a:spLocks noGrp="1"/>
          </p:cNvSpPr>
          <p:nvPr>
            <p:ph type="dt" sz="half" idx="10"/>
          </p:nvPr>
        </p:nvSpPr>
        <p:spPr/>
        <p:txBody>
          <a:bodyPr/>
          <a:lstStyle/>
          <a:p>
            <a:fld id="{9B4FA6EB-1029-42A6-85A4-E561AC7460D3}" type="datetimeFigureOut">
              <a:rPr lang="en-GB" smtClean="0"/>
              <a:t>18/06/2024</a:t>
            </a:fld>
            <a:endParaRPr lang="en-GB"/>
          </a:p>
        </p:txBody>
      </p:sp>
      <p:sp>
        <p:nvSpPr>
          <p:cNvPr id="4" name="Footer Placeholder 3">
            <a:extLst>
              <a:ext uri="{FF2B5EF4-FFF2-40B4-BE49-F238E27FC236}">
                <a16:creationId xmlns:a16="http://schemas.microsoft.com/office/drawing/2014/main" id="{A59DF38B-BC6F-788D-854F-6892F30921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41FCEC1-474A-58FA-F9B2-1E72A3CD6D50}"/>
              </a:ext>
            </a:extLst>
          </p:cNvPr>
          <p:cNvSpPr>
            <a:spLocks noGrp="1"/>
          </p:cNvSpPr>
          <p:nvPr>
            <p:ph type="sldNum" sz="quarter" idx="12"/>
          </p:nvPr>
        </p:nvSpPr>
        <p:spPr/>
        <p:txBody>
          <a:bodyPr/>
          <a:lstStyle/>
          <a:p>
            <a:fld id="{2CD669B6-CF7A-46C6-A9ED-F02BEE03FB1F}" type="slidenum">
              <a:rPr lang="en-GB" smtClean="0"/>
              <a:t>‹#›</a:t>
            </a:fld>
            <a:endParaRPr lang="en-GB"/>
          </a:p>
        </p:txBody>
      </p:sp>
    </p:spTree>
    <p:extLst>
      <p:ext uri="{BB962C8B-B14F-4D97-AF65-F5344CB8AC3E}">
        <p14:creationId xmlns:p14="http://schemas.microsoft.com/office/powerpoint/2010/main" val="899534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589F66-DDB8-A1A2-C27A-DA5392126454}"/>
              </a:ext>
            </a:extLst>
          </p:cNvPr>
          <p:cNvSpPr>
            <a:spLocks noGrp="1"/>
          </p:cNvSpPr>
          <p:nvPr>
            <p:ph type="dt" sz="half" idx="10"/>
          </p:nvPr>
        </p:nvSpPr>
        <p:spPr/>
        <p:txBody>
          <a:bodyPr/>
          <a:lstStyle/>
          <a:p>
            <a:fld id="{9B4FA6EB-1029-42A6-85A4-E561AC7460D3}" type="datetimeFigureOut">
              <a:rPr lang="en-GB" smtClean="0"/>
              <a:t>18/06/2024</a:t>
            </a:fld>
            <a:endParaRPr lang="en-GB"/>
          </a:p>
        </p:txBody>
      </p:sp>
      <p:sp>
        <p:nvSpPr>
          <p:cNvPr id="3" name="Footer Placeholder 2">
            <a:extLst>
              <a:ext uri="{FF2B5EF4-FFF2-40B4-BE49-F238E27FC236}">
                <a16:creationId xmlns:a16="http://schemas.microsoft.com/office/drawing/2014/main" id="{F0EAF34B-075C-E4A6-B5CE-9E30F88780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01FFB1-3D9C-492F-427E-35989A0D9DB1}"/>
              </a:ext>
            </a:extLst>
          </p:cNvPr>
          <p:cNvSpPr>
            <a:spLocks noGrp="1"/>
          </p:cNvSpPr>
          <p:nvPr>
            <p:ph type="sldNum" sz="quarter" idx="12"/>
          </p:nvPr>
        </p:nvSpPr>
        <p:spPr/>
        <p:txBody>
          <a:bodyPr/>
          <a:lstStyle/>
          <a:p>
            <a:fld id="{2CD669B6-CF7A-46C6-A9ED-F02BEE03FB1F}" type="slidenum">
              <a:rPr lang="en-GB" smtClean="0"/>
              <a:t>‹#›</a:t>
            </a:fld>
            <a:endParaRPr lang="en-GB"/>
          </a:p>
        </p:txBody>
      </p:sp>
    </p:spTree>
    <p:extLst>
      <p:ext uri="{BB962C8B-B14F-4D97-AF65-F5344CB8AC3E}">
        <p14:creationId xmlns:p14="http://schemas.microsoft.com/office/powerpoint/2010/main" val="1179744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4F1B7-5C2B-DB25-BBD9-5DC350330D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97FACC0-2DB8-8F97-6E72-2B81D1C0F1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10DB92-6EC9-FBC2-608F-F696AF072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AD554-2279-8085-A328-396A64AFC5F9}"/>
              </a:ext>
            </a:extLst>
          </p:cNvPr>
          <p:cNvSpPr>
            <a:spLocks noGrp="1"/>
          </p:cNvSpPr>
          <p:nvPr>
            <p:ph type="dt" sz="half" idx="10"/>
          </p:nvPr>
        </p:nvSpPr>
        <p:spPr/>
        <p:txBody>
          <a:bodyPr/>
          <a:lstStyle/>
          <a:p>
            <a:fld id="{9B4FA6EB-1029-42A6-85A4-E561AC7460D3}" type="datetimeFigureOut">
              <a:rPr lang="en-GB" smtClean="0"/>
              <a:t>18/06/2024</a:t>
            </a:fld>
            <a:endParaRPr lang="en-GB"/>
          </a:p>
        </p:txBody>
      </p:sp>
      <p:sp>
        <p:nvSpPr>
          <p:cNvPr id="6" name="Footer Placeholder 5">
            <a:extLst>
              <a:ext uri="{FF2B5EF4-FFF2-40B4-BE49-F238E27FC236}">
                <a16:creationId xmlns:a16="http://schemas.microsoft.com/office/drawing/2014/main" id="{86540FC5-A5FE-4865-0306-7D022A80DD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45C4B3-5A2D-FFE4-1728-B768D5654133}"/>
              </a:ext>
            </a:extLst>
          </p:cNvPr>
          <p:cNvSpPr>
            <a:spLocks noGrp="1"/>
          </p:cNvSpPr>
          <p:nvPr>
            <p:ph type="sldNum" sz="quarter" idx="12"/>
          </p:nvPr>
        </p:nvSpPr>
        <p:spPr/>
        <p:txBody>
          <a:bodyPr/>
          <a:lstStyle/>
          <a:p>
            <a:fld id="{2CD669B6-CF7A-46C6-A9ED-F02BEE03FB1F}" type="slidenum">
              <a:rPr lang="en-GB" smtClean="0"/>
              <a:t>‹#›</a:t>
            </a:fld>
            <a:endParaRPr lang="en-GB"/>
          </a:p>
        </p:txBody>
      </p:sp>
    </p:spTree>
    <p:extLst>
      <p:ext uri="{BB962C8B-B14F-4D97-AF65-F5344CB8AC3E}">
        <p14:creationId xmlns:p14="http://schemas.microsoft.com/office/powerpoint/2010/main" val="1587292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18C5-1E40-D760-1250-CF28AF7886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5DF24C-B309-B43D-AC3D-C369B2F24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170FEA-821A-CB3F-A569-897911C55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5D985B-52FD-FC15-355B-DABCD6ECEDAD}"/>
              </a:ext>
            </a:extLst>
          </p:cNvPr>
          <p:cNvSpPr>
            <a:spLocks noGrp="1"/>
          </p:cNvSpPr>
          <p:nvPr>
            <p:ph type="dt" sz="half" idx="10"/>
          </p:nvPr>
        </p:nvSpPr>
        <p:spPr/>
        <p:txBody>
          <a:bodyPr/>
          <a:lstStyle/>
          <a:p>
            <a:fld id="{9B4FA6EB-1029-42A6-85A4-E561AC7460D3}" type="datetimeFigureOut">
              <a:rPr lang="en-GB" smtClean="0"/>
              <a:t>18/06/2024</a:t>
            </a:fld>
            <a:endParaRPr lang="en-GB"/>
          </a:p>
        </p:txBody>
      </p:sp>
      <p:sp>
        <p:nvSpPr>
          <p:cNvPr id="6" name="Footer Placeholder 5">
            <a:extLst>
              <a:ext uri="{FF2B5EF4-FFF2-40B4-BE49-F238E27FC236}">
                <a16:creationId xmlns:a16="http://schemas.microsoft.com/office/drawing/2014/main" id="{489205A4-F7F3-A0CE-D230-C7B029B6E0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71C41E-49E7-EC58-DA23-FF82185EF920}"/>
              </a:ext>
            </a:extLst>
          </p:cNvPr>
          <p:cNvSpPr>
            <a:spLocks noGrp="1"/>
          </p:cNvSpPr>
          <p:nvPr>
            <p:ph type="sldNum" sz="quarter" idx="12"/>
          </p:nvPr>
        </p:nvSpPr>
        <p:spPr/>
        <p:txBody>
          <a:bodyPr/>
          <a:lstStyle/>
          <a:p>
            <a:fld id="{2CD669B6-CF7A-46C6-A9ED-F02BEE03FB1F}" type="slidenum">
              <a:rPr lang="en-GB" smtClean="0"/>
              <a:t>‹#›</a:t>
            </a:fld>
            <a:endParaRPr lang="en-GB"/>
          </a:p>
        </p:txBody>
      </p:sp>
    </p:spTree>
    <p:extLst>
      <p:ext uri="{BB962C8B-B14F-4D97-AF65-F5344CB8AC3E}">
        <p14:creationId xmlns:p14="http://schemas.microsoft.com/office/powerpoint/2010/main" val="2338027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38F319-6852-2B3C-85EB-B2788D9EAC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BC54A4-08B2-4EE9-DBD6-915A33E7F1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9E63C8-B38F-1D94-A513-751966EDFD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FA6EB-1029-42A6-85A4-E561AC7460D3}" type="datetimeFigureOut">
              <a:rPr lang="en-GB" smtClean="0"/>
              <a:t>18/06/2024</a:t>
            </a:fld>
            <a:endParaRPr lang="en-GB"/>
          </a:p>
        </p:txBody>
      </p:sp>
      <p:sp>
        <p:nvSpPr>
          <p:cNvPr id="5" name="Footer Placeholder 4">
            <a:extLst>
              <a:ext uri="{FF2B5EF4-FFF2-40B4-BE49-F238E27FC236}">
                <a16:creationId xmlns:a16="http://schemas.microsoft.com/office/drawing/2014/main" id="{A244AC07-F6A4-D925-D0B1-B3DC39416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4981F9-67B0-8A5D-592A-E5FDFFC2E7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669B6-CF7A-46C6-A9ED-F02BEE03FB1F}" type="slidenum">
              <a:rPr lang="en-GB" smtClean="0"/>
              <a:t>‹#›</a:t>
            </a:fld>
            <a:endParaRPr lang="en-GB"/>
          </a:p>
        </p:txBody>
      </p:sp>
    </p:spTree>
    <p:extLst>
      <p:ext uri="{BB962C8B-B14F-4D97-AF65-F5344CB8AC3E}">
        <p14:creationId xmlns:p14="http://schemas.microsoft.com/office/powerpoint/2010/main" val="555104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kdhjztWMnV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2DD00D4F-0D60-1C22-8BBA-736FBE3E7130}"/>
              </a:ext>
            </a:extLst>
          </p:cNvPr>
          <p:cNvSpPr>
            <a:spLocks noGrp="1"/>
          </p:cNvSpPr>
          <p:nvPr>
            <p:ph type="ctrTitle"/>
          </p:nvPr>
        </p:nvSpPr>
        <p:spPr>
          <a:xfrm>
            <a:off x="3502731" y="1542402"/>
            <a:ext cx="5186842" cy="2387918"/>
          </a:xfrm>
        </p:spPr>
        <p:txBody>
          <a:bodyPr anchor="b">
            <a:normAutofit/>
          </a:bodyPr>
          <a:lstStyle/>
          <a:p>
            <a:r>
              <a:rPr lang="en-GB" sz="4000">
                <a:solidFill>
                  <a:schemeClr val="tx2"/>
                </a:solidFill>
              </a:rPr>
              <a:t>Emotional literacy and emotion coaching – a very brief introduction</a:t>
            </a:r>
          </a:p>
        </p:txBody>
      </p:sp>
      <p:sp>
        <p:nvSpPr>
          <p:cNvPr id="3" name="Subtitle 2">
            <a:extLst>
              <a:ext uri="{FF2B5EF4-FFF2-40B4-BE49-F238E27FC236}">
                <a16:creationId xmlns:a16="http://schemas.microsoft.com/office/drawing/2014/main" id="{5AA19182-9BE7-3310-AD80-B6AD2C73D56C}"/>
              </a:ext>
            </a:extLst>
          </p:cNvPr>
          <p:cNvSpPr>
            <a:spLocks noGrp="1"/>
          </p:cNvSpPr>
          <p:nvPr>
            <p:ph type="subTitle" idx="1"/>
          </p:nvPr>
        </p:nvSpPr>
        <p:spPr>
          <a:xfrm>
            <a:off x="3502135" y="4001587"/>
            <a:ext cx="5188034" cy="682079"/>
          </a:xfrm>
        </p:spPr>
        <p:txBody>
          <a:bodyPr>
            <a:normAutofit/>
          </a:bodyPr>
          <a:lstStyle/>
          <a:p>
            <a:r>
              <a:rPr lang="en-GB" sz="2200">
                <a:solidFill>
                  <a:schemeClr val="tx2"/>
                </a:solidFill>
              </a:rPr>
              <a:t>Dr Eleanor Garrett, Educational Psychologist</a:t>
            </a: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25595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443AF-DE35-43AD-825C-DD1087013CC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7371" t="9600" r="37775" b="35088"/>
          <a:stretch/>
        </p:blipFill>
        <p:spPr bwMode="auto">
          <a:xfrm>
            <a:off x="2960276" y="557917"/>
            <a:ext cx="6271447" cy="559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869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153520-F8FB-47E1-B451-0B68E122D997}"/>
              </a:ext>
            </a:extLst>
          </p:cNvPr>
          <p:cNvPicPr>
            <a:picLocks noChangeAspect="1"/>
          </p:cNvPicPr>
          <p:nvPr/>
        </p:nvPicPr>
        <p:blipFill rotWithShape="1">
          <a:blip r:embed="rId3"/>
          <a:srcRect t="2857" b="5000"/>
          <a:stretch/>
        </p:blipFill>
        <p:spPr>
          <a:xfrm>
            <a:off x="1096958" y="643467"/>
            <a:ext cx="4384683" cy="5050225"/>
          </a:xfrm>
          <a:prstGeom prst="rect">
            <a:avLst/>
          </a:prstGeom>
        </p:spPr>
      </p:pic>
      <p:pic>
        <p:nvPicPr>
          <p:cNvPr id="2" name="Content Placeholder 6">
            <a:extLst>
              <a:ext uri="{FF2B5EF4-FFF2-40B4-BE49-F238E27FC236}">
                <a16:creationId xmlns:a16="http://schemas.microsoft.com/office/drawing/2014/main" id="{58F937BE-2EC2-0669-DBFE-489F748BEEB4}"/>
              </a:ext>
            </a:extLst>
          </p:cNvPr>
          <p:cNvPicPr>
            <a:picLocks noGrp="1" noChangeAspect="1"/>
          </p:cNvPicPr>
          <p:nvPr>
            <p:ph idx="1"/>
          </p:nvPr>
        </p:nvPicPr>
        <p:blipFill>
          <a:blip r:embed="rId4"/>
          <a:stretch>
            <a:fillRect/>
          </a:stretch>
        </p:blipFill>
        <p:spPr>
          <a:xfrm>
            <a:off x="5630779" y="2219723"/>
            <a:ext cx="5917753" cy="1716147"/>
          </a:xfrm>
          <a:prstGeom prst="rect">
            <a:avLst/>
          </a:prstGeom>
        </p:spPr>
      </p:pic>
    </p:spTree>
    <p:extLst>
      <p:ext uri="{BB962C8B-B14F-4D97-AF65-F5344CB8AC3E}">
        <p14:creationId xmlns:p14="http://schemas.microsoft.com/office/powerpoint/2010/main" val="3256374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1" name="Group 10">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2" name="Freeform: Shape 11">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8" name="Freeform: Shape 17">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89E15A9-48B2-1759-03F9-5E951685B655}"/>
              </a:ext>
            </a:extLst>
          </p:cNvPr>
          <p:cNvSpPr>
            <a:spLocks noGrp="1"/>
          </p:cNvSpPr>
          <p:nvPr>
            <p:ph type="title"/>
          </p:nvPr>
        </p:nvSpPr>
        <p:spPr>
          <a:xfrm>
            <a:off x="804672" y="1055098"/>
            <a:ext cx="5760719" cy="4747805"/>
          </a:xfrm>
        </p:spPr>
        <p:txBody>
          <a:bodyPr vert="horz" lIns="91440" tIns="45720" rIns="91440" bIns="45720" rtlCol="0" anchor="ctr">
            <a:normAutofit/>
          </a:bodyPr>
          <a:lstStyle/>
          <a:p>
            <a:r>
              <a:rPr lang="en-US" sz="4000" kern="1200">
                <a:solidFill>
                  <a:schemeClr val="tx2"/>
                </a:solidFill>
                <a:latin typeface="+mj-lt"/>
                <a:ea typeface="+mj-ea"/>
                <a:cs typeface="+mj-cs"/>
              </a:rPr>
              <a:t>Any questions?</a:t>
            </a:r>
          </a:p>
        </p:txBody>
      </p:sp>
    </p:spTree>
    <p:extLst>
      <p:ext uri="{BB962C8B-B14F-4D97-AF65-F5344CB8AC3E}">
        <p14:creationId xmlns:p14="http://schemas.microsoft.com/office/powerpoint/2010/main" val="201989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177EE0-C649-7D84-A497-3F1F3CCF6095}"/>
              </a:ext>
            </a:extLst>
          </p:cNvPr>
          <p:cNvSpPr>
            <a:spLocks noGrp="1"/>
          </p:cNvSpPr>
          <p:nvPr>
            <p:ph type="title"/>
          </p:nvPr>
        </p:nvSpPr>
        <p:spPr>
          <a:xfrm>
            <a:off x="504967" y="675564"/>
            <a:ext cx="3609833" cy="5204085"/>
          </a:xfrm>
        </p:spPr>
        <p:txBody>
          <a:bodyPr>
            <a:normAutofit/>
          </a:bodyPr>
          <a:lstStyle/>
          <a:p>
            <a:r>
              <a:rPr lang="en-GB" dirty="0"/>
              <a:t>What is emotional literacy and why is it important?</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011254B-07FC-F6FB-328E-1902CBCFB825}"/>
              </a:ext>
            </a:extLst>
          </p:cNvPr>
          <p:cNvGraphicFramePr>
            <a:graphicFrameLocks noGrp="1"/>
          </p:cNvGraphicFramePr>
          <p:nvPr>
            <p:ph idx="1"/>
            <p:extLst>
              <p:ext uri="{D42A27DB-BD31-4B8C-83A1-F6EECF244321}">
                <p14:modId xmlns:p14="http://schemas.microsoft.com/office/powerpoint/2010/main" val="3839272920"/>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1741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6C78BE-25EA-4BBF-9353-91FD0961F8D8}"/>
              </a:ext>
            </a:extLst>
          </p:cNvPr>
          <p:cNvSpPr>
            <a:spLocks noGrp="1"/>
          </p:cNvSpPr>
          <p:nvPr>
            <p:ph type="title"/>
          </p:nvPr>
        </p:nvSpPr>
        <p:spPr>
          <a:xfrm>
            <a:off x="6367461" y="728664"/>
            <a:ext cx="4984813" cy="3157080"/>
          </a:xfrm>
          <a:noFill/>
        </p:spPr>
        <p:txBody>
          <a:bodyPr vert="horz" lIns="91440" tIns="45720" rIns="91440" bIns="45720" rtlCol="0" anchor="b">
            <a:normAutofit/>
          </a:bodyPr>
          <a:lstStyle/>
          <a:p>
            <a:r>
              <a:rPr lang="en-US" sz="5200"/>
              <a:t>Behaviour as  communication</a:t>
            </a:r>
          </a:p>
        </p:txBody>
      </p:sp>
      <p:sp>
        <p:nvSpPr>
          <p:cNvPr id="33" name="TextBox 32">
            <a:extLst>
              <a:ext uri="{FF2B5EF4-FFF2-40B4-BE49-F238E27FC236}">
                <a16:creationId xmlns:a16="http://schemas.microsoft.com/office/drawing/2014/main" id="{559B859D-7C92-46CC-AA1A-52A4ACA8F29C}"/>
              </a:ext>
            </a:extLst>
          </p:cNvPr>
          <p:cNvSpPr txBox="1"/>
          <p:nvPr/>
        </p:nvSpPr>
        <p:spPr>
          <a:xfrm>
            <a:off x="6367461" y="4072045"/>
            <a:ext cx="4984813" cy="2057289"/>
          </a:xfrm>
          <a:prstGeom prst="rect">
            <a:avLst/>
          </a:prstGeom>
          <a:noFill/>
        </p:spPr>
        <p:txBody>
          <a:bodyPr vert="horz" lIns="91440" tIns="45720" rIns="91440" bIns="45720" rtlCol="0">
            <a:normAutofit/>
          </a:bodyPr>
          <a:lstStyle/>
          <a:p>
            <a:pPr>
              <a:lnSpc>
                <a:spcPct val="90000"/>
              </a:lnSpc>
              <a:spcBef>
                <a:spcPts val="1000"/>
              </a:spcBef>
            </a:pPr>
            <a:r>
              <a:rPr lang="en-US" sz="2400" b="1"/>
              <a:t>Below the surface: </a:t>
            </a:r>
            <a:r>
              <a:rPr lang="en-US" sz="2400"/>
              <a:t>Hidden needs, what someone is feeling</a:t>
            </a:r>
          </a:p>
        </p:txBody>
      </p:sp>
      <p:pic>
        <p:nvPicPr>
          <p:cNvPr id="5" name="Picture 4">
            <a:extLst>
              <a:ext uri="{FF2B5EF4-FFF2-40B4-BE49-F238E27FC236}">
                <a16:creationId xmlns:a16="http://schemas.microsoft.com/office/drawing/2014/main" id="{1366F6B9-062E-46CA-8D9F-A9A3A37E1176}"/>
              </a:ext>
            </a:extLst>
          </p:cNvPr>
          <p:cNvPicPr>
            <a:picLocks noChangeAspect="1"/>
          </p:cNvPicPr>
          <p:nvPr/>
        </p:nvPicPr>
        <p:blipFill rotWithShape="1">
          <a:blip r:embed="rId3"/>
          <a:srcRect r="4556"/>
          <a:stretch/>
        </p:blipFill>
        <p:spPr>
          <a:xfrm>
            <a:off x="1" y="10"/>
            <a:ext cx="6005512" cy="6857990"/>
          </a:xfrm>
          <a:prstGeom prst="rect">
            <a:avLst/>
          </a:prstGeom>
        </p:spPr>
      </p:pic>
    </p:spTree>
    <p:extLst>
      <p:ext uri="{BB962C8B-B14F-4D97-AF65-F5344CB8AC3E}">
        <p14:creationId xmlns:p14="http://schemas.microsoft.com/office/powerpoint/2010/main" val="235505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iagram of a soda bottle&#10;&#10;Description automatically generated">
            <a:extLst>
              <a:ext uri="{FF2B5EF4-FFF2-40B4-BE49-F238E27FC236}">
                <a16:creationId xmlns:a16="http://schemas.microsoft.com/office/drawing/2014/main" id="{49F34334-2AD6-262D-F31B-2518A73DD12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5464" y="239538"/>
            <a:ext cx="7526751" cy="6378923"/>
          </a:xfrm>
          <a:prstGeom prst="rect">
            <a:avLst/>
          </a:prstGeom>
        </p:spPr>
      </p:pic>
    </p:spTree>
    <p:extLst>
      <p:ext uri="{BB962C8B-B14F-4D97-AF65-F5344CB8AC3E}">
        <p14:creationId xmlns:p14="http://schemas.microsoft.com/office/powerpoint/2010/main" val="3629748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5">
            <a:extLst>
              <a:ext uri="{FF2B5EF4-FFF2-40B4-BE49-F238E27FC236}">
                <a16:creationId xmlns:a16="http://schemas.microsoft.com/office/drawing/2014/main" id="{A419ADC7-DE7C-464E-9F88-6CAB6F61B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FE0883-DE64-B6E5-B0BA-6CDB8361CBA7}"/>
              </a:ext>
            </a:extLst>
          </p:cNvPr>
          <p:cNvSpPr>
            <a:spLocks noGrp="1"/>
          </p:cNvSpPr>
          <p:nvPr>
            <p:ph type="title"/>
          </p:nvPr>
        </p:nvSpPr>
        <p:spPr>
          <a:xfrm>
            <a:off x="7202657" y="525195"/>
            <a:ext cx="4148093" cy="2806506"/>
          </a:xfrm>
        </p:spPr>
        <p:txBody>
          <a:bodyPr anchor="b">
            <a:normAutofit/>
          </a:bodyPr>
          <a:lstStyle/>
          <a:p>
            <a:r>
              <a:rPr lang="en-GB" sz="4000"/>
              <a:t> Emotional regulation &amp; neurodiveristy</a:t>
            </a:r>
          </a:p>
        </p:txBody>
      </p:sp>
      <p:pic>
        <p:nvPicPr>
          <p:cNvPr id="7" name="Content Placeholder 6" descr="A diagram of a stress bucket&#10;&#10;Description automatically generated">
            <a:extLst>
              <a:ext uri="{FF2B5EF4-FFF2-40B4-BE49-F238E27FC236}">
                <a16:creationId xmlns:a16="http://schemas.microsoft.com/office/drawing/2014/main" id="{C751C178-0AA2-B1AC-20CF-A9BBE6D7BE95}"/>
              </a:ext>
            </a:extLst>
          </p:cNvPr>
          <p:cNvPicPr>
            <a:picLocks noChangeAspect="1"/>
          </p:cNvPicPr>
          <p:nvPr/>
        </p:nvPicPr>
        <p:blipFill>
          <a:blip r:embed="rId3"/>
          <a:stretch>
            <a:fillRect/>
          </a:stretch>
        </p:blipFill>
        <p:spPr>
          <a:xfrm>
            <a:off x="177674" y="737200"/>
            <a:ext cx="6646989" cy="5001858"/>
          </a:xfrm>
          <a:prstGeom prst="rect">
            <a:avLst/>
          </a:prstGeom>
        </p:spPr>
      </p:pic>
      <p:sp>
        <p:nvSpPr>
          <p:cNvPr id="11" name="Content Placeholder 10">
            <a:extLst>
              <a:ext uri="{FF2B5EF4-FFF2-40B4-BE49-F238E27FC236}">
                <a16:creationId xmlns:a16="http://schemas.microsoft.com/office/drawing/2014/main" id="{85ADAC89-8E33-F6E4-E5C4-3C7BDE233D84}"/>
              </a:ext>
            </a:extLst>
          </p:cNvPr>
          <p:cNvSpPr>
            <a:spLocks noGrp="1"/>
          </p:cNvSpPr>
          <p:nvPr>
            <p:ph idx="1"/>
          </p:nvPr>
        </p:nvSpPr>
        <p:spPr>
          <a:xfrm>
            <a:off x="7202657" y="3526300"/>
            <a:ext cx="4148093" cy="2588458"/>
          </a:xfrm>
        </p:spPr>
        <p:txBody>
          <a:bodyPr>
            <a:normAutofit/>
          </a:bodyPr>
          <a:lstStyle/>
          <a:p>
            <a:r>
              <a:rPr lang="en-US" sz="1700"/>
              <a:t>Autistic children and those with ADHD often find it more challenging to regulate their emotions than others.</a:t>
            </a:r>
          </a:p>
          <a:p>
            <a:endParaRPr lang="en-US" sz="1700"/>
          </a:p>
          <a:p>
            <a:r>
              <a:rPr lang="en-US" sz="1700"/>
              <a:t>There’s also aspects of the environment that they will be processing differently which can lead to feelings of overwhelm. </a:t>
            </a:r>
          </a:p>
        </p:txBody>
      </p:sp>
    </p:spTree>
    <p:extLst>
      <p:ext uri="{BB962C8B-B14F-4D97-AF65-F5344CB8AC3E}">
        <p14:creationId xmlns:p14="http://schemas.microsoft.com/office/powerpoint/2010/main" val="1676580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6" name="Group 1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7" name="Freeform: Shape 16">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0F917C4-5B49-6CC0-D54D-F5ECE8D862CD}"/>
              </a:ext>
            </a:extLst>
          </p:cNvPr>
          <p:cNvSpPr>
            <a:spLocks noGrp="1"/>
          </p:cNvSpPr>
          <p:nvPr>
            <p:ph type="title"/>
          </p:nvPr>
        </p:nvSpPr>
        <p:spPr>
          <a:xfrm>
            <a:off x="640080" y="1243013"/>
            <a:ext cx="3855720" cy="4371974"/>
          </a:xfrm>
        </p:spPr>
        <p:txBody>
          <a:bodyPr>
            <a:normAutofit/>
          </a:bodyPr>
          <a:lstStyle/>
          <a:p>
            <a:r>
              <a:rPr lang="en-GB" sz="3600" b="0" i="0" dirty="0">
                <a:solidFill>
                  <a:schemeClr val="tx2"/>
                </a:solidFill>
                <a:effectLst/>
                <a:latin typeface="futura-lt-w01-light"/>
              </a:rPr>
              <a:t>Emotion coaching -What can we do to help?</a:t>
            </a:r>
            <a:endParaRPr lang="en-GB" sz="3600" dirty="0">
              <a:solidFill>
                <a:schemeClr val="tx2"/>
              </a:solidFill>
            </a:endParaRPr>
          </a:p>
        </p:txBody>
      </p:sp>
      <p:sp>
        <p:nvSpPr>
          <p:cNvPr id="7" name="Content Placeholder 6">
            <a:extLst>
              <a:ext uri="{FF2B5EF4-FFF2-40B4-BE49-F238E27FC236}">
                <a16:creationId xmlns:a16="http://schemas.microsoft.com/office/drawing/2014/main" id="{EFC209F9-C834-C8F2-EC9B-F4ABB4E1DB95}"/>
              </a:ext>
            </a:extLst>
          </p:cNvPr>
          <p:cNvSpPr>
            <a:spLocks noGrp="1"/>
          </p:cNvSpPr>
          <p:nvPr>
            <p:ph idx="1"/>
          </p:nvPr>
        </p:nvSpPr>
        <p:spPr>
          <a:xfrm>
            <a:off x="6172200" y="804672"/>
            <a:ext cx="5221224" cy="5230368"/>
          </a:xfrm>
        </p:spPr>
        <p:txBody>
          <a:bodyPr anchor="ctr">
            <a:normAutofit/>
          </a:bodyPr>
          <a:lstStyle/>
          <a:p>
            <a:r>
              <a:rPr lang="en-GB" sz="2400" dirty="0">
                <a:solidFill>
                  <a:schemeClr val="tx2"/>
                </a:solidFill>
              </a:rPr>
              <a:t>Emotion coaching is a communication tool that uses moments of emotion to guide and teach a child</a:t>
            </a:r>
          </a:p>
          <a:p>
            <a:r>
              <a:rPr lang="en-GB" sz="2400" dirty="0">
                <a:solidFill>
                  <a:schemeClr val="tx2"/>
                </a:solidFill>
              </a:rPr>
              <a:t>Considers what the feeling, needs, and emotions are behind a behaviour.</a:t>
            </a:r>
          </a:p>
          <a:p>
            <a:r>
              <a:rPr lang="en-GB" sz="2400" dirty="0">
                <a:solidFill>
                  <a:schemeClr val="tx2"/>
                </a:solidFill>
              </a:rPr>
              <a:t>It enables us to potentially diffuse and de-escalate situations.</a:t>
            </a:r>
          </a:p>
          <a:p>
            <a:r>
              <a:rPr lang="en-GB" sz="2400" dirty="0">
                <a:solidFill>
                  <a:schemeClr val="tx2"/>
                </a:solidFill>
              </a:rPr>
              <a:t>Emotion coaching helps children to feel seen, appreciated and cared for. </a:t>
            </a:r>
          </a:p>
          <a:p>
            <a:r>
              <a:rPr lang="en-GB" sz="2400" dirty="0">
                <a:solidFill>
                  <a:schemeClr val="tx2"/>
                </a:solidFill>
              </a:rPr>
              <a:t>Accepts all emotions as normal and healthy</a:t>
            </a:r>
          </a:p>
        </p:txBody>
      </p:sp>
    </p:spTree>
    <p:extLst>
      <p:ext uri="{BB962C8B-B14F-4D97-AF65-F5344CB8AC3E}">
        <p14:creationId xmlns:p14="http://schemas.microsoft.com/office/powerpoint/2010/main" val="4208888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emotion coach - thildainparis.com">
            <a:extLst>
              <a:ext uri="{FF2B5EF4-FFF2-40B4-BE49-F238E27FC236}">
                <a16:creationId xmlns:a16="http://schemas.microsoft.com/office/drawing/2014/main" id="{552D21B1-39B3-585E-20AE-D451BC81AE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310466" y="643466"/>
            <a:ext cx="5571067"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09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92465-11C2-6FBD-9A8B-F819CF2983E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3F85F66-0F43-1BC6-F9EA-1EF0A866549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151B3B7-DD37-9753-CF99-81F6189036A8}"/>
              </a:ext>
            </a:extLst>
          </p:cNvPr>
          <p:cNvPicPr>
            <a:picLocks noChangeAspect="1"/>
          </p:cNvPicPr>
          <p:nvPr/>
        </p:nvPicPr>
        <p:blipFill>
          <a:blip r:embed="rId3"/>
          <a:stretch>
            <a:fillRect/>
          </a:stretch>
        </p:blipFill>
        <p:spPr>
          <a:xfrm>
            <a:off x="781050" y="319087"/>
            <a:ext cx="10629900" cy="6219825"/>
          </a:xfrm>
          <a:prstGeom prst="rect">
            <a:avLst/>
          </a:prstGeom>
        </p:spPr>
      </p:pic>
    </p:spTree>
    <p:extLst>
      <p:ext uri="{BB962C8B-B14F-4D97-AF65-F5344CB8AC3E}">
        <p14:creationId xmlns:p14="http://schemas.microsoft.com/office/powerpoint/2010/main" val="240644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4">
            <a:extLst>
              <a:ext uri="{FF2B5EF4-FFF2-40B4-BE49-F238E27FC236}">
                <a16:creationId xmlns:a16="http://schemas.microsoft.com/office/drawing/2014/main" id="{275D6C10-B5A7-4715-803E-0501C9C2C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49EF01B-CE8E-AAE3-E362-E3984A15655A}"/>
              </a:ext>
            </a:extLst>
          </p:cNvPr>
          <p:cNvSpPr>
            <a:spLocks noGrp="1"/>
          </p:cNvSpPr>
          <p:nvPr>
            <p:ph type="title"/>
          </p:nvPr>
        </p:nvSpPr>
        <p:spPr>
          <a:xfrm>
            <a:off x="841248" y="552289"/>
            <a:ext cx="3976496" cy="3900326"/>
          </a:xfrm>
        </p:spPr>
        <p:txBody>
          <a:bodyPr vert="horz" lIns="91440" tIns="45720" rIns="91440" bIns="45720" rtlCol="0" anchor="b">
            <a:normAutofit/>
          </a:bodyPr>
          <a:lstStyle/>
          <a:p>
            <a:r>
              <a:rPr lang="en-US" b="0" i="0" kern="1200">
                <a:solidFill>
                  <a:schemeClr val="tx1"/>
                </a:solidFill>
                <a:effectLst/>
                <a:latin typeface="+mj-lt"/>
                <a:ea typeface="+mj-ea"/>
                <a:cs typeface="+mj-cs"/>
              </a:rPr>
              <a:t>Communication styles</a:t>
            </a:r>
            <a:br>
              <a:rPr lang="en-US" b="0" i="0" kern="1200">
                <a:solidFill>
                  <a:schemeClr val="tx1"/>
                </a:solidFill>
                <a:effectLst/>
                <a:latin typeface="+mj-lt"/>
                <a:ea typeface="+mj-ea"/>
                <a:cs typeface="+mj-cs"/>
              </a:rPr>
            </a:br>
            <a:endParaRPr lang="en-US" kern="1200">
              <a:solidFill>
                <a:schemeClr val="tx1"/>
              </a:solidFill>
              <a:latin typeface="+mj-lt"/>
              <a:ea typeface="+mj-ea"/>
              <a:cs typeface="+mj-cs"/>
            </a:endParaRPr>
          </a:p>
        </p:txBody>
      </p:sp>
      <p:sp>
        <p:nvSpPr>
          <p:cNvPr id="9" name="TextBox 8">
            <a:extLst>
              <a:ext uri="{FF2B5EF4-FFF2-40B4-BE49-F238E27FC236}">
                <a16:creationId xmlns:a16="http://schemas.microsoft.com/office/drawing/2014/main" id="{D73332A2-3355-D4C4-7721-81D96FD817CB}"/>
              </a:ext>
            </a:extLst>
          </p:cNvPr>
          <p:cNvSpPr txBox="1"/>
          <p:nvPr/>
        </p:nvSpPr>
        <p:spPr>
          <a:xfrm>
            <a:off x="841248" y="4624330"/>
            <a:ext cx="3976496" cy="1521620"/>
          </a:xfrm>
          <a:prstGeom prst="rect">
            <a:avLst/>
          </a:prstGeom>
        </p:spPr>
        <p:txBody>
          <a:bodyPr vert="horz" lIns="91440" tIns="45720" rIns="91440" bIns="45720" rtlCol="0">
            <a:normAutofit/>
          </a:bodyPr>
          <a:lstStyle/>
          <a:p>
            <a:pPr>
              <a:lnSpc>
                <a:spcPct val="90000"/>
              </a:lnSpc>
              <a:spcBef>
                <a:spcPts val="1000"/>
              </a:spcBef>
            </a:pPr>
            <a:r>
              <a:rPr lang="en-US" sz="2400" kern="1200">
                <a:solidFill>
                  <a:schemeClr val="tx1"/>
                </a:solidFill>
                <a:latin typeface="+mn-lt"/>
                <a:ea typeface="+mn-ea"/>
                <a:cs typeface="+mn-cs"/>
                <a:hlinkClick r:id="rId3"/>
              </a:rPr>
              <a:t>Inside Out - Emotional Intelligence (youtube.com))</a:t>
            </a:r>
            <a:endParaRPr lang="en-US" sz="2400" kern="1200">
              <a:solidFill>
                <a:schemeClr val="tx1"/>
              </a:solidFill>
              <a:latin typeface="+mn-lt"/>
              <a:ea typeface="+mn-ea"/>
              <a:cs typeface="+mn-cs"/>
            </a:endParaRPr>
          </a:p>
        </p:txBody>
      </p:sp>
      <p:pic>
        <p:nvPicPr>
          <p:cNvPr id="7" name="Picture 6">
            <a:extLst>
              <a:ext uri="{FF2B5EF4-FFF2-40B4-BE49-F238E27FC236}">
                <a16:creationId xmlns:a16="http://schemas.microsoft.com/office/drawing/2014/main" id="{A13A7041-4A2F-BE9F-7265-B901EEC7DA55}"/>
              </a:ext>
            </a:extLst>
          </p:cNvPr>
          <p:cNvPicPr>
            <a:picLocks noChangeAspect="1"/>
          </p:cNvPicPr>
          <p:nvPr/>
        </p:nvPicPr>
        <p:blipFill>
          <a:blip r:embed="rId4"/>
          <a:stretch>
            <a:fillRect/>
          </a:stretch>
        </p:blipFill>
        <p:spPr>
          <a:xfrm>
            <a:off x="5423344" y="557189"/>
            <a:ext cx="5690620" cy="5576808"/>
          </a:xfrm>
          <a:prstGeom prst="rect">
            <a:avLst/>
          </a:prstGeom>
        </p:spPr>
      </p:pic>
    </p:spTree>
    <p:extLst>
      <p:ext uri="{BB962C8B-B14F-4D97-AF65-F5344CB8AC3E}">
        <p14:creationId xmlns:p14="http://schemas.microsoft.com/office/powerpoint/2010/main" val="2548719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703</Words>
  <Application>Microsoft Office PowerPoint</Application>
  <PresentationFormat>Widescreen</PresentationFormat>
  <Paragraphs>58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Assistant</vt:lpstr>
      <vt:lpstr>Calibri</vt:lpstr>
      <vt:lpstr>Calibri Light</vt:lpstr>
      <vt:lpstr>futura-lt-w01-light</vt:lpstr>
      <vt:lpstr>Office Theme</vt:lpstr>
      <vt:lpstr>Emotional literacy and emotion coaching – a very brief introduction</vt:lpstr>
      <vt:lpstr>What is emotional literacy and why is it important?</vt:lpstr>
      <vt:lpstr>Behaviour as  communication</vt:lpstr>
      <vt:lpstr>PowerPoint Presentation</vt:lpstr>
      <vt:lpstr> Emotional regulation &amp; neurodiveristy</vt:lpstr>
      <vt:lpstr>Emotion coaching -What can we do to help?</vt:lpstr>
      <vt:lpstr>PowerPoint Presentation</vt:lpstr>
      <vt:lpstr>PowerPoint Presentation</vt:lpstr>
      <vt:lpstr>Communication styles </vt:lpstr>
      <vt:lpstr>PowerPoint Presentation</vt:lpstr>
      <vt:lpstr>PowerPoint Presentation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literacy and emotion coaching – a very brief introduction</dc:title>
  <dc:creator>Eleanor Garrett</dc:creator>
  <cp:lastModifiedBy>Claire Reed</cp:lastModifiedBy>
  <cp:revision>2</cp:revision>
  <dcterms:created xsi:type="dcterms:W3CDTF">2024-06-10T09:29:39Z</dcterms:created>
  <dcterms:modified xsi:type="dcterms:W3CDTF">2024-06-18T09:07:24Z</dcterms:modified>
</cp:coreProperties>
</file>